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9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9" r:id="rId35"/>
    <p:sldId id="288" r:id="rId36"/>
    <p:sldId id="290" r:id="rId37"/>
    <p:sldId id="291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4" autoAdjust="0"/>
    <p:restoredTop sz="86207" autoAdjust="0"/>
  </p:normalViewPr>
  <p:slideViewPr>
    <p:cSldViewPr>
      <p:cViewPr varScale="1">
        <p:scale>
          <a:sx n="100" d="100"/>
          <a:sy n="100" d="100"/>
        </p:scale>
        <p:origin x="-20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A5B94B7-0F91-4523-A66B-3D115D407CA4}" type="datetimeFigureOut">
              <a:rPr lang="he-IL" smtClean="0"/>
              <a:pPr/>
              <a:t>ט"ז/טבת/תשע"ב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F484956-78F2-499B-9369-3CB6148341F1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84956-78F2-499B-9369-3CB6148341F1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Proof omitted</a:t>
            </a:r>
          </a:p>
          <a:p>
            <a:pPr algn="l" rtl="0"/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All the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edges and the vertices of Hi are removed from Gi−1. For every vertex v 2 Gi−1 \ Hi,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if v has l edges to the vertices in Hi, then in </a:t>
            </a:r>
            <a:r>
              <a:rPr lang="en-US" dirty="0" err="1" smtClean="0"/>
              <a:t>Gi</a:t>
            </a:r>
            <a:r>
              <a:rPr lang="en-US" dirty="0" smtClean="0"/>
              <a:t> a self loop of weight l is added to v.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84956-78F2-499B-9369-3CB6148341F1}" type="slidenum">
              <a:rPr lang="he-IL" smtClean="0"/>
              <a:pPr/>
              <a:t>20</a:t>
            </a:fld>
            <a:endParaRPr lang="he-I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Proof omitted – similar</a:t>
            </a:r>
            <a:r>
              <a:rPr lang="en-US" baseline="0" dirty="0" smtClean="0"/>
              <a:t> to the exact LP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84956-78F2-499B-9369-3CB6148341F1}" type="slidenum">
              <a:rPr lang="he-IL" smtClean="0"/>
              <a:pPr/>
              <a:t>21</a:t>
            </a:fld>
            <a:endParaRPr lang="he-I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0070C0"/>
                </a:solidFill>
              </a:rPr>
              <a:t>MIPS complex in the yeast network Y</a:t>
            </a:r>
            <a:r>
              <a:rPr lang="en-US" baseline="-25000" dirty="0" smtClean="0">
                <a:solidFill>
                  <a:srgbClr val="0070C0"/>
                </a:solidFill>
              </a:rPr>
              <a:t>11k</a:t>
            </a:r>
            <a:r>
              <a:rPr lang="en-US" dirty="0" smtClean="0">
                <a:solidFill>
                  <a:srgbClr val="0070C0"/>
                </a:solidFill>
              </a:rPr>
              <a:t> and the matching complex obtained by the densest subgraph algorithm</a:t>
            </a:r>
          </a:p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84956-78F2-499B-9369-3CB6148341F1}" type="slidenum">
              <a:rPr lang="he-IL" smtClean="0"/>
              <a:pPr/>
              <a:t>24</a:t>
            </a:fld>
            <a:endParaRPr lang="he-I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Arabidopsis Information Resource</a:t>
            </a:r>
          </a:p>
          <a:p>
            <a:pPr algn="l" rtl="0"/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Associations between GO and PO CV Terms Gene CRY1</a:t>
            </a:r>
          </a:p>
          <a:p>
            <a:pPr algn="l" rtl="0"/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Semantic relationships in Gene Ontology GO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84956-78F2-499B-9369-3CB6148341F1}" type="slidenum">
              <a:rPr lang="he-IL" smtClean="0"/>
              <a:pPr/>
              <a:t>25</a:t>
            </a:fld>
            <a:endParaRPr lang="he-I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our algorithm works equally well for general graphs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84956-78F2-499B-9369-3CB6148341F1}" type="slidenum">
              <a:rPr lang="he-IL" smtClean="0"/>
              <a:pPr/>
              <a:t>26</a:t>
            </a:fld>
            <a:endParaRPr lang="he-I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gives rise to a polynomial time algorithm,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albeit with a rather high polynomial complexity. Luckily, in practice, the subgraphs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we run the computation on are significantly smaller than the entire graph,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 the algorithm runs fairly quickly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84956-78F2-499B-9369-3CB6148341F1}" type="slidenum">
              <a:rPr lang="he-IL" smtClean="0"/>
              <a:pPr/>
              <a:t>28</a:t>
            </a:fld>
            <a:endParaRPr lang="he-I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84956-78F2-499B-9369-3CB6148341F1}" type="slidenum">
              <a:rPr lang="he-IL" smtClean="0"/>
              <a:pPr/>
              <a:t>31</a:t>
            </a:fld>
            <a:endParaRPr lang="he-I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complex pattern is consistent with the literature</a:t>
            </a:r>
          </a:p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84956-78F2-499B-9369-3CB6148341F1}" type="slidenum">
              <a:rPr lang="he-IL" smtClean="0"/>
              <a:pPr/>
              <a:t>33</a:t>
            </a:fld>
            <a:endParaRPr lang="he-I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Potential Complex Pattern of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Photomorphogenesis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Genes</a:t>
            </a:r>
          </a:p>
          <a:p>
            <a:pPr algn="l" rtl="0"/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HFR1 is not annotated with the following GO and PO combination: (5634: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nucleus; cellular component and 37: shoot apex; plant structure).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is indicated by an arrow in Figure 3. A review of the literature suggests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that this is a novel observation about the mechanism controlling this gene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that should be pursued further.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patterns has not been reported in the literature.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Two independent studies [Kang et al. </a:t>
            </a:r>
            <a:r>
              <a:rPr lang="en-US" dirty="0" err="1" smtClean="0"/>
              <a:t>Planta</a:t>
            </a:r>
            <a:r>
              <a:rPr lang="en-US" dirty="0" smtClean="0"/>
              <a:t> 08, </a:t>
            </a:r>
            <a:r>
              <a:rPr lang="en-US" dirty="0" err="1" smtClean="0"/>
              <a:t>Ohgishi</a:t>
            </a:r>
            <a:r>
              <a:rPr lang="en-US" dirty="0" smtClean="0"/>
              <a:t> PNAS 04] have suggested that there may be some functional interactions between the members of PHOT1 and CRY2 in  vacuole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84956-78F2-499B-9369-3CB6148341F1}" type="slidenum">
              <a:rPr lang="he-IL" smtClean="0"/>
              <a:pPr/>
              <a:t>34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Can also be extended</a:t>
            </a:r>
            <a:r>
              <a:rPr lang="en-US" baseline="0" dirty="0" smtClean="0"/>
              <a:t> to weights on the nodes</a:t>
            </a:r>
          </a:p>
          <a:p>
            <a:pPr algn="l" rtl="0"/>
            <a:r>
              <a:rPr lang="en-US" baseline="0" dirty="0" smtClean="0"/>
              <a:t>Can also be extended to directed graphs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84956-78F2-499B-9369-3CB6148341F1}" type="slidenum">
              <a:rPr lang="he-IL" smtClean="0"/>
              <a:pPr/>
              <a:t>3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Spoiler alert –</a:t>
            </a:r>
            <a:r>
              <a:rPr lang="en-US" baseline="0" dirty="0" smtClean="0"/>
              <a:t> complexity results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84956-78F2-499B-9369-3CB6148341F1}" type="slidenum">
              <a:rPr lang="he-IL" smtClean="0"/>
              <a:pPr/>
              <a:t>4</a:t>
            </a:fld>
            <a:endParaRPr 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For </a:t>
            </a:r>
            <a:r>
              <a:rPr lang="en-US" dirty="0" err="1" smtClean="0"/>
              <a:t>k~V</a:t>
            </a:r>
            <a:r>
              <a:rPr lang="en-US" dirty="0" smtClean="0"/>
              <a:t> there is a constant approximation</a:t>
            </a:r>
            <a:r>
              <a:rPr lang="en-US" baseline="0" dirty="0" smtClean="0"/>
              <a:t> but not in the general case.</a:t>
            </a:r>
          </a:p>
          <a:p>
            <a:pPr algn="l" rtl="0"/>
            <a:r>
              <a:rPr lang="en-US" baseline="0" dirty="0" smtClean="0"/>
              <a:t>Explain approximation and PTAS (polynomial time approximation scheme)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84956-78F2-499B-9369-3CB6148341F1}" type="slidenum">
              <a:rPr lang="he-IL" smtClean="0"/>
              <a:pPr/>
              <a:t>6</a:t>
            </a:fld>
            <a:endParaRPr lang="he-I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84956-78F2-499B-9369-3CB6148341F1}" type="slidenum">
              <a:rPr lang="he-IL" smtClean="0"/>
              <a:pPr/>
              <a:t>10</a:t>
            </a:fld>
            <a:endParaRPr lang="he-I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Can be extended to</a:t>
            </a:r>
            <a:r>
              <a:rPr lang="en-US" baseline="0" dirty="0" smtClean="0"/>
              <a:t> the weighted version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84956-78F2-499B-9369-3CB6148341F1}" type="slidenum">
              <a:rPr lang="he-IL" smtClean="0"/>
              <a:pPr/>
              <a:t>14</a:t>
            </a:fld>
            <a:endParaRPr lang="he-I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Greedy 2 approximation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84956-78F2-499B-9369-3CB6148341F1}" type="slidenum">
              <a:rPr lang="he-IL" smtClean="0"/>
              <a:pPr/>
              <a:t>17</a:t>
            </a:fld>
            <a:endParaRPr lang="he-I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Let </a:t>
            </a:r>
            <a:r>
              <a:rPr lang="en-US" dirty="0" err="1" smtClean="0"/>
              <a:t>dOPT</a:t>
            </a:r>
            <a:r>
              <a:rPr lang="en-US" dirty="0" smtClean="0"/>
              <a:t> = . Observe that in an optimum solution, every vertex has degree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. Otherwise removing a vertex of degree &lt; , will give a subgraph with higher density.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Consider the iteration of the greedy algorithm when the first vertex of the optimum solution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is removed. At this stage all the vertices in the remaining subgraph have degree  . If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number of vertices in the subgraph is s, then the total number of edges is  s/2, and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density is  /2. Since the greedy algorithm returns the subgraph with the highest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density over all the iterations, it always returns a subgraph with density at least 1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2 of the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optimum.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Linear algorithm in comparison</a:t>
            </a:r>
            <a:r>
              <a:rPr lang="en-US" baseline="0" dirty="0" smtClean="0"/>
              <a:t> to quadruple for the flow </a:t>
            </a:r>
            <a:r>
              <a:rPr lang="en-US" baseline="0" dirty="0" err="1" smtClean="0"/>
              <a:t>alogorithm</a:t>
            </a:r>
            <a:r>
              <a:rPr lang="en-US" baseline="0" dirty="0" smtClean="0"/>
              <a:t>. Important for large networks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84956-78F2-499B-9369-3CB6148341F1}" type="slidenum">
              <a:rPr lang="he-IL" smtClean="0"/>
              <a:pPr/>
              <a:t>18</a:t>
            </a:fld>
            <a:endParaRPr lang="he-I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Proof omitted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84956-78F2-499B-9369-3CB6148341F1}" type="slidenum">
              <a:rPr lang="he-IL" smtClean="0"/>
              <a:pPr/>
              <a:t>19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5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/>
              <a:t>On Finding Dense Subgraphs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smtClean="0"/>
              <a:t>and</a:t>
            </a:r>
            <a:br>
              <a:rPr lang="en-US" sz="4000" b="1" dirty="0" smtClean="0"/>
            </a:br>
            <a:r>
              <a:rPr lang="en-US" sz="4000" b="1" dirty="0" smtClean="0"/>
              <a:t>Applications to Gene Annotation Graphs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Ron </a:t>
            </a:r>
            <a:r>
              <a:rPr lang="en-US" dirty="0" err="1" smtClean="0"/>
              <a:t>Zeira</a:t>
            </a:r>
            <a:endParaRPr lang="en-US" dirty="0" smtClean="0"/>
          </a:p>
          <a:p>
            <a:r>
              <a:rPr lang="en-US" dirty="0" smtClean="0"/>
              <a:t>AGCT internal meeting</a:t>
            </a:r>
          </a:p>
          <a:p>
            <a:r>
              <a:rPr lang="en-US" dirty="0" smtClean="0"/>
              <a:t>11.1.2012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Flow based maximum density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Given an undirected graph construct a directed flow network as follows:</a:t>
            </a:r>
          </a:p>
          <a:p>
            <a:r>
              <a:rPr lang="en-US" dirty="0" smtClean="0"/>
              <a:t>Guess </a:t>
            </a:r>
            <a:r>
              <a:rPr lang="en-US" i="1" dirty="0" smtClean="0"/>
              <a:t>g</a:t>
            </a:r>
            <a:r>
              <a:rPr lang="en-US" dirty="0" smtClean="0"/>
              <a:t>, the densest </a:t>
            </a:r>
            <a:r>
              <a:rPr lang="en-US" dirty="0" err="1" smtClean="0"/>
              <a:t>subgraph’s</a:t>
            </a:r>
            <a:r>
              <a:rPr lang="en-US" dirty="0" smtClean="0"/>
              <a:t> density.</a:t>
            </a:r>
          </a:p>
          <a:p>
            <a:r>
              <a:rPr lang="en-US" dirty="0" smtClean="0"/>
              <a:t>Add source and target nodes.</a:t>
            </a:r>
          </a:p>
          <a:p>
            <a:r>
              <a:rPr lang="en-US" dirty="0" smtClean="0"/>
              <a:t>Edges from source to original nodes: </a:t>
            </a:r>
            <a:r>
              <a:rPr lang="en-US" i="1" dirty="0" smtClean="0"/>
              <a:t>m’= sum of all edges in graph.</a:t>
            </a:r>
          </a:p>
          <a:p>
            <a:r>
              <a:rPr lang="en-US" dirty="0" smtClean="0"/>
              <a:t>Edge from original node </a:t>
            </a:r>
            <a:r>
              <a:rPr lang="en-US" dirty="0" err="1" smtClean="0"/>
              <a:t>i</a:t>
            </a:r>
            <a:r>
              <a:rPr lang="en-US" dirty="0" smtClean="0"/>
              <a:t> to sink: </a:t>
            </a:r>
            <a:r>
              <a:rPr lang="en-US" i="1" dirty="0" smtClean="0"/>
              <a:t>m’ + 2g – degree(</a:t>
            </a:r>
            <a:r>
              <a:rPr lang="en-US" i="1" dirty="0" err="1" smtClean="0"/>
              <a:t>i</a:t>
            </a:r>
            <a:r>
              <a:rPr lang="en-US" i="1" dirty="0" smtClean="0"/>
              <a:t>).</a:t>
            </a:r>
          </a:p>
          <a:p>
            <a:r>
              <a:rPr lang="en-US" dirty="0" smtClean="0"/>
              <a:t>Turn the original edges to bi-directional edges.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218" y="0"/>
            <a:ext cx="844678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Flow based maximum density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trivial cut (that include only s) is </a:t>
            </a:r>
            <a:r>
              <a:rPr lang="en-US" dirty="0" err="1" smtClean="0"/>
              <a:t>m|V</a:t>
            </a:r>
            <a:r>
              <a:rPr lang="en-US" dirty="0" smtClean="0"/>
              <a:t>|.</a:t>
            </a:r>
          </a:p>
          <a:p>
            <a:r>
              <a:rPr lang="en-US" dirty="0" smtClean="0"/>
              <a:t>Theorem [Goldberg’84]:</a:t>
            </a:r>
          </a:p>
          <a:p>
            <a:pPr lvl="1"/>
            <a:r>
              <a:rPr lang="en-US" dirty="0" smtClean="0"/>
              <a:t>If the source is not the only node in it’s side of the cut then the guess is at most the true max density.</a:t>
            </a:r>
          </a:p>
          <a:p>
            <a:pPr lvl="1"/>
            <a:r>
              <a:rPr lang="en-US" dirty="0" smtClean="0"/>
              <a:t>If the source is the only node in it’s side of the cut then the guess is at least the true max density.</a:t>
            </a:r>
          </a:p>
          <a:p>
            <a:r>
              <a:rPr lang="en-US" dirty="0" smtClean="0"/>
              <a:t>Proof sketch:</a:t>
            </a:r>
          </a:p>
          <a:p>
            <a:pPr lvl="1"/>
            <a:r>
              <a:rPr lang="en-US" dirty="0" smtClean="0"/>
              <a:t>Write the value of the cut as a function of the set of original nodes on the source’s side.</a:t>
            </a:r>
          </a:p>
          <a:p>
            <a:pPr lvl="1"/>
            <a:r>
              <a:rPr lang="en-US" dirty="0" smtClean="0"/>
              <a:t>Use the trivial cut bound.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Flow based maximum density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 search for the correct guess of </a:t>
            </a:r>
            <a:r>
              <a:rPr lang="en-US" i="1" dirty="0" smtClean="0"/>
              <a:t>g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Stop search when the interval is below 1/n</a:t>
            </a:r>
            <a:r>
              <a:rPr lang="en-US" baseline="30000" dirty="0" smtClean="0"/>
              <a:t>2</a:t>
            </a:r>
            <a:r>
              <a:rPr lang="en-US" dirty="0" smtClean="0"/>
              <a:t> .</a:t>
            </a:r>
          </a:p>
          <a:p>
            <a:r>
              <a:rPr lang="en-US" dirty="0" smtClean="0"/>
              <a:t>Output the nodes on the source side of the cut.</a:t>
            </a:r>
            <a:endParaRPr lang="en-US" baseline="30000" dirty="0" smtClean="0"/>
          </a:p>
          <a:p>
            <a:r>
              <a:rPr lang="en-US" dirty="0" smtClean="0"/>
              <a:t>Running time: O( log(n) * </a:t>
            </a:r>
            <a:r>
              <a:rPr lang="en-US" dirty="0" err="1" smtClean="0"/>
              <a:t>M</a:t>
            </a:r>
            <a:r>
              <a:rPr lang="en-US" dirty="0" err="1" smtClean="0"/>
              <a:t>in_Cut</a:t>
            </a:r>
            <a:r>
              <a:rPr lang="en-US" dirty="0" smtClean="0"/>
              <a:t>(G</a:t>
            </a:r>
            <a:r>
              <a:rPr lang="en-US" dirty="0" smtClean="0"/>
              <a:t>)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LP based maximum density</a:t>
            </a:r>
            <a:endParaRPr lang="he-IL" dirty="0"/>
          </a:p>
        </p:txBody>
      </p:sp>
      <p:graphicFrame>
        <p:nvGraphicFramePr>
          <p:cNvPr id="18435" name="Content Placeholder 3"/>
          <p:cNvGraphicFramePr>
            <a:graphicFrameLocks noChangeAspect="1"/>
          </p:cNvGraphicFramePr>
          <p:nvPr/>
        </p:nvGraphicFramePr>
        <p:xfrm>
          <a:off x="76200" y="1524000"/>
          <a:ext cx="9144000" cy="4795889"/>
        </p:xfrm>
        <a:graphic>
          <a:graphicData uri="http://schemas.openxmlformats.org/presentationml/2006/ole">
            <p:oleObj spid="_x0000_s18435" name="Equation" r:id="rId4" imgW="2806560" imgH="1473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LP based maximum density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Lemma 1 [Charikar’00]: for any </a:t>
            </a:r>
            <a:r>
              <a:rPr lang="en-US" i="1" dirty="0" smtClean="0"/>
              <a:t>S⊆V</a:t>
            </a:r>
            <a:r>
              <a:rPr lang="en-US" dirty="0" smtClean="0"/>
              <a:t>  the LP is at least </a:t>
            </a:r>
            <a:r>
              <a:rPr lang="en-US" i="1" dirty="0" smtClean="0"/>
              <a:t>d(S)</a:t>
            </a:r>
            <a:r>
              <a:rPr lang="en-US" dirty="0" smtClean="0"/>
              <a:t>. 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Proof: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err="1" smtClean="0"/>
              <a:t>,x</a:t>
            </a:r>
            <a:r>
              <a:rPr lang="en-US" baseline="-25000" dirty="0" err="1" smtClean="0"/>
              <a:t>i,j</a:t>
            </a:r>
            <a:r>
              <a:rPr lang="en-US" dirty="0" smtClean="0"/>
              <a:t>=1/|S| for </a:t>
            </a:r>
            <a:r>
              <a:rPr lang="en-US" dirty="0" err="1" smtClean="0"/>
              <a:t>i,j</a:t>
            </a:r>
            <a:r>
              <a:rPr lang="el-GR" dirty="0" smtClean="0"/>
              <a:t>ε</a:t>
            </a:r>
            <a:r>
              <a:rPr lang="en-US" dirty="0" smtClean="0"/>
              <a:t>S is a feasible solution to LP.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Lemma 2 [Charikar’00]: Given a feasible solution to the LP with a value </a:t>
            </a:r>
            <a:r>
              <a:rPr lang="el-GR" i="1" dirty="0" smtClean="0"/>
              <a:t>ν</a:t>
            </a:r>
            <a:r>
              <a:rPr lang="en-US" dirty="0" smtClean="0"/>
              <a:t> we can construct </a:t>
            </a:r>
            <a:r>
              <a:rPr lang="en-US" i="1" dirty="0" smtClean="0"/>
              <a:t>S⊆V </a:t>
            </a:r>
            <a:r>
              <a:rPr lang="en-US" dirty="0" err="1" smtClean="0"/>
              <a:t>s.t</a:t>
            </a:r>
            <a:r>
              <a:rPr lang="en-US" dirty="0" smtClean="0"/>
              <a:t> </a:t>
            </a:r>
            <a:r>
              <a:rPr lang="el-GR" i="1" dirty="0" smtClean="0"/>
              <a:t>ν</a:t>
            </a:r>
            <a:r>
              <a:rPr lang="en-US" i="1" dirty="0" smtClean="0"/>
              <a:t>≤d(S)</a:t>
            </a:r>
            <a:r>
              <a:rPr lang="en-US" dirty="0" smtClean="0"/>
              <a:t>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Proof: for a parameter </a:t>
            </a:r>
            <a:r>
              <a:rPr lang="en-US" i="1" dirty="0" smtClean="0"/>
              <a:t>0≤r </a:t>
            </a:r>
            <a:r>
              <a:rPr lang="en-US" dirty="0" smtClean="0"/>
              <a:t>define </a:t>
            </a:r>
            <a:r>
              <a:rPr lang="en-US" i="1" dirty="0" smtClean="0"/>
              <a:t>S(r)</a:t>
            </a:r>
            <a:r>
              <a:rPr lang="en-US" dirty="0" smtClean="0"/>
              <a:t> (</a:t>
            </a:r>
            <a:r>
              <a:rPr lang="en-US" i="1" dirty="0" smtClean="0"/>
              <a:t>E(r)</a:t>
            </a:r>
            <a:r>
              <a:rPr lang="en-US" dirty="0" smtClean="0"/>
              <a:t>) as the set of indexes with </a:t>
            </a:r>
            <a:r>
              <a:rPr lang="en-US" dirty="0" err="1" smtClean="0"/>
              <a:t>y’s</a:t>
            </a:r>
            <a:r>
              <a:rPr lang="en-US" dirty="0" smtClean="0"/>
              <a:t>(</a:t>
            </a:r>
            <a:r>
              <a:rPr lang="en-US" dirty="0" err="1" smtClean="0"/>
              <a:t>x’s</a:t>
            </a:r>
            <a:r>
              <a:rPr lang="en-US" dirty="0" smtClean="0"/>
              <a:t>) at least </a:t>
            </a:r>
            <a:r>
              <a:rPr lang="en-US" i="1" dirty="0" smtClean="0"/>
              <a:t>r</a:t>
            </a:r>
            <a:r>
              <a:rPr lang="en-US" dirty="0" smtClean="0"/>
              <a:t>.</a:t>
            </a:r>
          </a:p>
          <a:p>
            <a:pPr marL="742950" lvl="2" indent="-342900"/>
            <a:r>
              <a:rPr lang="en-US" dirty="0" smtClean="0"/>
              <a:t>Using the LP constraints show the </a:t>
            </a:r>
            <a:r>
              <a:rPr lang="en-US" i="1" dirty="0" smtClean="0"/>
              <a:t>E(r)</a:t>
            </a:r>
            <a:r>
              <a:rPr lang="en-US" dirty="0" smtClean="0"/>
              <a:t> is the set of edges induces by </a:t>
            </a:r>
            <a:r>
              <a:rPr lang="en-US" i="1" dirty="0" smtClean="0"/>
              <a:t>S(r)</a:t>
            </a:r>
            <a:r>
              <a:rPr lang="en-US" dirty="0" smtClean="0"/>
              <a:t>.</a:t>
            </a:r>
          </a:p>
          <a:p>
            <a:pPr marL="742950" lvl="2" indent="-342900"/>
            <a:r>
              <a:rPr lang="en-US" dirty="0" smtClean="0"/>
              <a:t>The integral over S(r) (E(r)) is the sum of </a:t>
            </a:r>
            <a:r>
              <a:rPr lang="en-US" dirty="0" err="1" smtClean="0"/>
              <a:t>y’s</a:t>
            </a:r>
            <a:r>
              <a:rPr lang="en-US" dirty="0" smtClean="0"/>
              <a:t>(</a:t>
            </a:r>
            <a:r>
              <a:rPr lang="en-US" dirty="0" err="1" smtClean="0"/>
              <a:t>x’s</a:t>
            </a:r>
            <a:r>
              <a:rPr lang="en-US" dirty="0" smtClean="0"/>
              <a:t>).</a:t>
            </a:r>
          </a:p>
          <a:p>
            <a:pPr marL="742950" lvl="2" indent="-342900"/>
            <a:r>
              <a:rPr lang="en-US" dirty="0" smtClean="0"/>
              <a:t>By contradiction: for no r, the </a:t>
            </a:r>
            <a:r>
              <a:rPr lang="en-US" dirty="0" err="1" smtClean="0"/>
              <a:t>subgraph’s</a:t>
            </a:r>
            <a:r>
              <a:rPr lang="en-US" dirty="0" smtClean="0"/>
              <a:t> density is at least </a:t>
            </a:r>
            <a:r>
              <a:rPr lang="el-GR" i="1" dirty="0" smtClean="0"/>
              <a:t>ν</a:t>
            </a:r>
            <a:r>
              <a:rPr lang="en-US" i="1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LP based maximum density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Given a solution to the LP:</a:t>
            </a:r>
          </a:p>
          <a:p>
            <a:r>
              <a:rPr lang="en-US" dirty="0" smtClean="0"/>
              <a:t>Consider each value of y and obtain the subset with the maximum density [Charikar’00].</a:t>
            </a:r>
          </a:p>
          <a:p>
            <a:r>
              <a:rPr lang="en-US" dirty="0" smtClean="0"/>
              <a:t>Theorem: There exists a solution of the LP such that all the </a:t>
            </a:r>
            <a:r>
              <a:rPr lang="en-US" dirty="0" err="1" smtClean="0"/>
              <a:t>y</a:t>
            </a:r>
            <a:r>
              <a:rPr lang="en-US" sz="2600" baseline="-25000" dirty="0" err="1" smtClean="0"/>
              <a:t>i</a:t>
            </a:r>
            <a:r>
              <a:rPr lang="en-US" dirty="0" smtClean="0"/>
              <a:t> variables are equal [</a:t>
            </a:r>
            <a:r>
              <a:rPr lang="en-US" dirty="0" err="1" smtClean="0"/>
              <a:t>Saha</a:t>
            </a:r>
            <a:r>
              <a:rPr lang="en-US" dirty="0" smtClean="0"/>
              <a:t>, Khuller’09].</a:t>
            </a:r>
          </a:p>
          <a:p>
            <a:r>
              <a:rPr lang="en-US" dirty="0" smtClean="0"/>
              <a:t>Corollary: For any solution of LP, the vertices with non-zero </a:t>
            </a:r>
            <a:r>
              <a:rPr lang="en-US" dirty="0" err="1" smtClean="0"/>
              <a:t>y</a:t>
            </a:r>
            <a:r>
              <a:rPr lang="en-US" sz="2600" baseline="-25000" dirty="0" err="1" smtClean="0"/>
              <a:t>i</a:t>
            </a:r>
            <a:r>
              <a:rPr lang="en-US" dirty="0" smtClean="0"/>
              <a:t> constitute a densest subgraph.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density approximation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to produce a subgraph with a large average degree. Intuitively, we should throw away low degree vertices.</a:t>
            </a:r>
            <a:endParaRPr lang="he-IL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57600"/>
            <a:ext cx="9092592" cy="1892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density approximation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Theorem: The algorithm achieves a 2-approximation for the maximum density.</a:t>
            </a:r>
          </a:p>
          <a:p>
            <a:r>
              <a:rPr lang="en-US" dirty="0" smtClean="0"/>
              <a:t>Proof [</a:t>
            </a:r>
            <a:r>
              <a:rPr lang="en-US" dirty="0" err="1" smtClean="0"/>
              <a:t>Saha</a:t>
            </a:r>
            <a:r>
              <a:rPr lang="en-US" dirty="0" smtClean="0"/>
              <a:t>, Khuller’09]:</a:t>
            </a:r>
          </a:p>
          <a:p>
            <a:pPr lvl="1"/>
            <a:r>
              <a:rPr lang="en-US" dirty="0" smtClean="0"/>
              <a:t>In an optimum solution, every vertex has degree at least OPT.</a:t>
            </a:r>
          </a:p>
          <a:p>
            <a:pPr lvl="1"/>
            <a:r>
              <a:rPr lang="en-US" dirty="0" smtClean="0"/>
              <a:t>When the first vertex of the optimum solution is selected, all the vertices in the remaining subgraph have degree at least OPT.</a:t>
            </a:r>
          </a:p>
          <a:p>
            <a:pPr lvl="1"/>
            <a:r>
              <a:rPr lang="en-US" dirty="0" smtClean="0"/>
              <a:t>The total number of edges is at least OPT*|S|/2 and the density at least OPT/2,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Densest at least k subgraph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NP hard – reduction from densest k subgraph [</a:t>
            </a:r>
            <a:r>
              <a:rPr lang="en-US" dirty="0" err="1" smtClean="0"/>
              <a:t>Saha</a:t>
            </a:r>
            <a:r>
              <a:rPr lang="en-US" dirty="0" smtClean="0"/>
              <a:t>, Khuller’09].</a:t>
            </a:r>
          </a:p>
          <a:p>
            <a:r>
              <a:rPr lang="en-US" dirty="0" smtClean="0"/>
              <a:t> Simple 3-approximation [Andersen,Chelapilla’08]:</a:t>
            </a:r>
          </a:p>
          <a:p>
            <a:pPr lvl="1"/>
            <a:r>
              <a:rPr lang="en-US" dirty="0" smtClean="0"/>
              <a:t>In the greedy algorithm, output the subgraph H</a:t>
            </a:r>
            <a:r>
              <a:rPr lang="en-US" sz="2600" baseline="-25000" dirty="0" smtClean="0"/>
              <a:t>i</a:t>
            </a:r>
            <a:r>
              <a:rPr lang="en-US" dirty="0" smtClean="0"/>
              <a:t> with the largest density d(H</a:t>
            </a:r>
            <a:r>
              <a:rPr lang="en-US" sz="2600" baseline="-25000" dirty="0" smtClean="0"/>
              <a:t>i</a:t>
            </a:r>
            <a:r>
              <a:rPr lang="en-US" dirty="0" smtClean="0"/>
              <a:t>) over all </a:t>
            </a:r>
            <a:r>
              <a:rPr lang="en-US" dirty="0" err="1" smtClean="0"/>
              <a:t>i</a:t>
            </a:r>
            <a:r>
              <a:rPr lang="en-US" dirty="0" smtClean="0"/>
              <a:t> ≥ k. </a:t>
            </a: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Finding dense subgraphs in undirected graphs with/out restrictions:</a:t>
            </a:r>
          </a:p>
          <a:p>
            <a:pPr lvl="1"/>
            <a:r>
              <a:rPr lang="en-US" dirty="0" smtClean="0"/>
              <a:t>Goldberg’84</a:t>
            </a:r>
          </a:p>
          <a:p>
            <a:pPr lvl="1"/>
            <a:r>
              <a:rPr lang="en-US" dirty="0" smtClean="0"/>
              <a:t>Charikar’00</a:t>
            </a:r>
          </a:p>
          <a:p>
            <a:pPr lvl="1"/>
            <a:r>
              <a:rPr lang="en-US" dirty="0" smtClean="0"/>
              <a:t>Andersen&amp;Chelapilla’08</a:t>
            </a:r>
          </a:p>
          <a:p>
            <a:pPr lvl="1"/>
            <a:r>
              <a:rPr lang="en-US" dirty="0" smtClean="0"/>
              <a:t>Saha&amp;Khuller’09</a:t>
            </a:r>
          </a:p>
          <a:p>
            <a:r>
              <a:rPr lang="en-US" dirty="0" smtClean="0"/>
              <a:t>Applications to Gene Annotation Graphs:</a:t>
            </a:r>
          </a:p>
          <a:p>
            <a:pPr lvl="1"/>
            <a:r>
              <a:rPr lang="en-US" dirty="0" err="1" smtClean="0"/>
              <a:t>Saha</a:t>
            </a:r>
            <a:r>
              <a:rPr lang="en-US" dirty="0" smtClean="0"/>
              <a:t>, Hoch, </a:t>
            </a:r>
            <a:r>
              <a:rPr lang="en-US" dirty="0" err="1" smtClean="0"/>
              <a:t>Khuller</a:t>
            </a:r>
            <a:r>
              <a:rPr lang="en-US" dirty="0" smtClean="0"/>
              <a:t>, </a:t>
            </a:r>
            <a:r>
              <a:rPr lang="en-US" dirty="0" err="1" smtClean="0"/>
              <a:t>Raschid</a:t>
            </a:r>
            <a:r>
              <a:rPr lang="en-US" dirty="0" smtClean="0"/>
              <a:t>, Zhang – RECOMB’10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Densest at least k subgraph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combinatorial algorithm that requires only </a:t>
            </a:r>
            <a:r>
              <a:rPr lang="en-US" i="1" dirty="0" smtClean="0"/>
              <a:t>max(1, k −d(G)) parametric flow computations and achieves </a:t>
            </a:r>
            <a:r>
              <a:rPr lang="en-US" dirty="0" smtClean="0"/>
              <a:t>2-approximation.[</a:t>
            </a:r>
            <a:r>
              <a:rPr lang="en-US" dirty="0" err="1" smtClean="0"/>
              <a:t>Saha</a:t>
            </a:r>
            <a:r>
              <a:rPr lang="en-US" dirty="0" smtClean="0"/>
              <a:t>, Khuller’09]: </a:t>
            </a:r>
            <a:endParaRPr lang="he-IL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33800"/>
            <a:ext cx="9144000" cy="295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Densest at least k subgraph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LP rounding based algorithm that achieves an approximation factor of 2 and requires to solve the LP only once [</a:t>
            </a:r>
            <a:r>
              <a:rPr lang="en-US" dirty="0" err="1" smtClean="0"/>
              <a:t>Saha</a:t>
            </a:r>
            <a:r>
              <a:rPr lang="en-US" dirty="0" smtClean="0"/>
              <a:t>, Khuller’09]: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Here </a:t>
            </a:r>
            <a:r>
              <a:rPr lang="en-US" dirty="0" err="1" smtClean="0"/>
              <a:t>l≥k</a:t>
            </a:r>
            <a:r>
              <a:rPr lang="en-US" dirty="0" smtClean="0"/>
              <a:t> is the size of the optimum solution of the </a:t>
            </a:r>
            <a:r>
              <a:rPr lang="en-US" dirty="0" err="1" smtClean="0"/>
              <a:t>DalkS</a:t>
            </a:r>
            <a:r>
              <a:rPr lang="en-US" dirty="0" smtClean="0"/>
              <a:t> problem.</a:t>
            </a:r>
            <a:endParaRPr lang="he-IL" dirty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30630"/>
            <a:ext cx="9144000" cy="2046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Densest at most k subgraph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densest at-most-k-subgraph problem is NP-complete.</a:t>
            </a:r>
          </a:p>
          <a:p>
            <a:r>
              <a:rPr lang="en-US" dirty="0" smtClean="0"/>
              <a:t>Reduction to the max-clique problem:</a:t>
            </a:r>
          </a:p>
          <a:p>
            <a:pPr lvl="1"/>
            <a:r>
              <a:rPr lang="en-US" dirty="0" smtClean="0"/>
              <a:t>A subgraph of size at most k has density at least (k − 1)/2 if and only if it is a k-clique.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Applications to Gene Annotation Graphs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Dense Subgraphs with Restrictions and Applications to Gene Annotation Graphs</a:t>
            </a:r>
          </a:p>
          <a:p>
            <a:r>
              <a:rPr lang="en-US" dirty="0" err="1" smtClean="0"/>
              <a:t>Barna</a:t>
            </a:r>
            <a:r>
              <a:rPr lang="en-US" dirty="0" smtClean="0"/>
              <a:t> </a:t>
            </a:r>
            <a:r>
              <a:rPr lang="en-US" dirty="0" err="1" smtClean="0"/>
              <a:t>Saha</a:t>
            </a:r>
            <a:r>
              <a:rPr lang="en-US" dirty="0" smtClean="0"/>
              <a:t>, Allison Hoch, </a:t>
            </a:r>
            <a:r>
              <a:rPr lang="en-US" dirty="0" err="1" smtClean="0"/>
              <a:t>Samir</a:t>
            </a:r>
            <a:r>
              <a:rPr lang="en-US" dirty="0" smtClean="0"/>
              <a:t> </a:t>
            </a:r>
            <a:r>
              <a:rPr lang="en-US" dirty="0" err="1" smtClean="0"/>
              <a:t>Khuller</a:t>
            </a:r>
            <a:r>
              <a:rPr lang="en-US" dirty="0" smtClean="0"/>
              <a:t>, </a:t>
            </a:r>
            <a:r>
              <a:rPr lang="en-US" dirty="0" err="1" smtClean="0"/>
              <a:t>Louiqa</a:t>
            </a:r>
            <a:r>
              <a:rPr lang="en-US" dirty="0" smtClean="0"/>
              <a:t> </a:t>
            </a:r>
            <a:r>
              <a:rPr lang="en-US" dirty="0" err="1" smtClean="0"/>
              <a:t>Raschid</a:t>
            </a:r>
            <a:r>
              <a:rPr lang="en-US" dirty="0" smtClean="0"/>
              <a:t>, and Xiao-</a:t>
            </a:r>
            <a:r>
              <a:rPr lang="en-US" dirty="0" err="1" smtClean="0"/>
              <a:t>Ning</a:t>
            </a:r>
            <a:r>
              <a:rPr lang="en-US" dirty="0" smtClean="0"/>
              <a:t> Zhang</a:t>
            </a:r>
          </a:p>
          <a:p>
            <a:r>
              <a:rPr lang="en-US" dirty="0" smtClean="0"/>
              <a:t>RECOMB 2010</a:t>
            </a:r>
          </a:p>
          <a:p>
            <a:endParaRPr lang="en-US" dirty="0" smtClean="0"/>
          </a:p>
          <a:p>
            <a:r>
              <a:rPr lang="en-US" dirty="0" smtClean="0"/>
              <a:t>Figures from </a:t>
            </a:r>
            <a:r>
              <a:rPr lang="en-US" dirty="0" err="1" smtClean="0"/>
              <a:t>Samir</a:t>
            </a:r>
            <a:r>
              <a:rPr lang="en-US" dirty="0" smtClean="0"/>
              <a:t> </a:t>
            </a:r>
            <a:r>
              <a:rPr lang="en-US" dirty="0" err="1" smtClean="0"/>
              <a:t>Khuller’s</a:t>
            </a:r>
            <a:r>
              <a:rPr lang="en-US" dirty="0" smtClean="0"/>
              <a:t> presentation.</a:t>
            </a: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Biological knowledge often can be represented as graphs:</a:t>
            </a:r>
          </a:p>
          <a:p>
            <a:pPr lvl="1"/>
            <a:r>
              <a:rPr lang="en-US" dirty="0" smtClean="0"/>
              <a:t>Protein Interactions, Metabolic Pathways, Gene Regulation, Gene Annotation…</a:t>
            </a:r>
          </a:p>
          <a:p>
            <a:r>
              <a:rPr lang="en-US" dirty="0" smtClean="0"/>
              <a:t>Dense regions in graphs may represent useful information.</a:t>
            </a:r>
            <a:endParaRPr lang="he-IL" dirty="0"/>
          </a:p>
        </p:txBody>
      </p:sp>
      <p:grpSp>
        <p:nvGrpSpPr>
          <p:cNvPr id="12" name="Group 11"/>
          <p:cNvGrpSpPr/>
          <p:nvPr/>
        </p:nvGrpSpPr>
        <p:grpSpPr>
          <a:xfrm>
            <a:off x="5105400" y="4343400"/>
            <a:ext cx="3087688" cy="2514600"/>
            <a:chOff x="4660900" y="2098675"/>
            <a:chExt cx="4154488" cy="3495675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60900" y="2098675"/>
              <a:ext cx="4154488" cy="3495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Hexagon 5"/>
            <p:cNvSpPr>
              <a:spLocks noChangeArrowheads="1"/>
            </p:cNvSpPr>
            <p:nvPr/>
          </p:nvSpPr>
          <p:spPr bwMode="auto">
            <a:xfrm rot="16200000">
              <a:off x="5737225" y="2292351"/>
              <a:ext cx="2490787" cy="2817812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0000">
                <a:alpha val="34117"/>
              </a:srgbClr>
            </a:solidFill>
            <a:ln w="28575" algn="ctr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he-IL" sz="2400">
                <a:ea typeface="MS PGothic" pitchFamily="34" charset="-128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371600" y="4572000"/>
            <a:ext cx="3352800" cy="2138363"/>
            <a:chOff x="762000" y="2241550"/>
            <a:chExt cx="3514725" cy="3325813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2000" y="2241550"/>
              <a:ext cx="3514725" cy="332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139825" y="2493963"/>
              <a:ext cx="2768600" cy="2868612"/>
            </a:xfrm>
            <a:custGeom>
              <a:avLst/>
              <a:gdLst>
                <a:gd name="T0" fmla="*/ 362772 w 2949262"/>
                <a:gd name="T1" fmla="*/ 495355 h 3206839"/>
                <a:gd name="T2" fmla="*/ 749728 w 2949262"/>
                <a:gd name="T3" fmla="*/ 230398 h 3206839"/>
                <a:gd name="T4" fmla="*/ 967390 w 2949262"/>
                <a:gd name="T5" fmla="*/ 103679 h 3206839"/>
                <a:gd name="T6" fmla="*/ 1366439 w 2949262"/>
                <a:gd name="T7" fmla="*/ 0 h 3206839"/>
                <a:gd name="T8" fmla="*/ 1572009 w 2949262"/>
                <a:gd name="T9" fmla="*/ 11520 h 3206839"/>
                <a:gd name="T10" fmla="*/ 1825949 w 2949262"/>
                <a:gd name="T11" fmla="*/ 80639 h 3206839"/>
                <a:gd name="T12" fmla="*/ 2297552 w 2949262"/>
                <a:gd name="T13" fmla="*/ 311037 h 3206839"/>
                <a:gd name="T14" fmla="*/ 2757062 w 2949262"/>
                <a:gd name="T15" fmla="*/ 737273 h 3206839"/>
                <a:gd name="T16" fmla="*/ 2769154 w 2949262"/>
                <a:gd name="T17" fmla="*/ 887032 h 3206839"/>
                <a:gd name="T18" fmla="*/ 1572009 w 2949262"/>
                <a:gd name="T19" fmla="*/ 2868453 h 3206839"/>
                <a:gd name="T20" fmla="*/ 1197146 w 2949262"/>
                <a:gd name="T21" fmla="*/ 2822375 h 3206839"/>
                <a:gd name="T22" fmla="*/ 120924 w 2949262"/>
                <a:gd name="T23" fmla="*/ 2154220 h 3206839"/>
                <a:gd name="T24" fmla="*/ 60462 w 2949262"/>
                <a:gd name="T25" fmla="*/ 2039021 h 3206839"/>
                <a:gd name="T26" fmla="*/ 0 w 2949262"/>
                <a:gd name="T27" fmla="*/ 1854703 h 3206839"/>
                <a:gd name="T28" fmla="*/ 24185 w 2949262"/>
                <a:gd name="T29" fmla="*/ 944631 h 3206839"/>
                <a:gd name="T30" fmla="*/ 108832 w 2949262"/>
                <a:gd name="T31" fmla="*/ 714233 h 3206839"/>
                <a:gd name="T32" fmla="*/ 362772 w 2949262"/>
                <a:gd name="T33" fmla="*/ 495355 h 32068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949262" h="3206839">
                  <a:moveTo>
                    <a:pt x="386367" y="553791"/>
                  </a:moveTo>
                  <a:lnTo>
                    <a:pt x="798491" y="257577"/>
                  </a:lnTo>
                  <a:lnTo>
                    <a:pt x="1030310" y="115910"/>
                  </a:lnTo>
                  <a:lnTo>
                    <a:pt x="1455313" y="0"/>
                  </a:lnTo>
                  <a:lnTo>
                    <a:pt x="1674254" y="12879"/>
                  </a:lnTo>
                  <a:lnTo>
                    <a:pt x="1944710" y="90152"/>
                  </a:lnTo>
                  <a:lnTo>
                    <a:pt x="2446986" y="347729"/>
                  </a:lnTo>
                  <a:lnTo>
                    <a:pt x="2936384" y="824248"/>
                  </a:lnTo>
                  <a:lnTo>
                    <a:pt x="2949262" y="991673"/>
                  </a:lnTo>
                  <a:lnTo>
                    <a:pt x="1674254" y="3206839"/>
                  </a:lnTo>
                  <a:lnTo>
                    <a:pt x="1275009" y="3155324"/>
                  </a:lnTo>
                  <a:lnTo>
                    <a:pt x="128789" y="2408349"/>
                  </a:lnTo>
                  <a:lnTo>
                    <a:pt x="64395" y="2279560"/>
                  </a:lnTo>
                  <a:lnTo>
                    <a:pt x="0" y="2073498"/>
                  </a:lnTo>
                  <a:lnTo>
                    <a:pt x="25758" y="1056067"/>
                  </a:lnTo>
                  <a:lnTo>
                    <a:pt x="115910" y="798490"/>
                  </a:lnTo>
                  <a:lnTo>
                    <a:pt x="386367" y="553791"/>
                  </a:lnTo>
                  <a:close/>
                </a:path>
              </a:pathLst>
            </a:custGeom>
            <a:solidFill>
              <a:srgbClr val="FF0000">
                <a:alpha val="38823"/>
              </a:srgbClr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he-I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52800"/>
            <a:ext cx="9286874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 Annotation Data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9144000" cy="4525963"/>
          </a:xfrm>
        </p:spPr>
        <p:txBody>
          <a:bodyPr/>
          <a:lstStyle/>
          <a:p>
            <a:r>
              <a:rPr lang="en-US" dirty="0" smtClean="0"/>
              <a:t>The paper focus on TAIR. </a:t>
            </a:r>
          </a:p>
          <a:p>
            <a:r>
              <a:rPr lang="en-US" dirty="0" smtClean="0"/>
              <a:t>The goal is to integrate gene GO and PO annotations to find meaningful complex patterns. </a:t>
            </a:r>
          </a:p>
          <a:p>
            <a:r>
              <a:rPr lang="en-US" dirty="0" smtClean="0"/>
              <a:t>The hierarchical annotation structure can also be used.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 Annotation Graph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  graphs for each gene using their GO, PO annotations.</a:t>
            </a:r>
          </a:p>
          <a:p>
            <a:r>
              <a:rPr lang="en-US" dirty="0" smtClean="0"/>
              <a:t>Combine the graphs of several genes into one single weighted graph (bi-partite).</a:t>
            </a:r>
            <a:endParaRPr lang="he-IL" dirty="0"/>
          </a:p>
        </p:txBody>
      </p:sp>
      <p:grpSp>
        <p:nvGrpSpPr>
          <p:cNvPr id="33" name="Group 32"/>
          <p:cNvGrpSpPr/>
          <p:nvPr/>
        </p:nvGrpSpPr>
        <p:grpSpPr>
          <a:xfrm>
            <a:off x="228600" y="4419600"/>
            <a:ext cx="3581400" cy="1905000"/>
            <a:chOff x="1295400" y="3276600"/>
            <a:chExt cx="6781800" cy="3276600"/>
          </a:xfrm>
        </p:grpSpPr>
        <p:sp>
          <p:nvSpPr>
            <p:cNvPr id="4" name="Oval 3"/>
            <p:cNvSpPr/>
            <p:nvPr/>
          </p:nvSpPr>
          <p:spPr>
            <a:xfrm>
              <a:off x="3962400" y="3352800"/>
              <a:ext cx="1295400" cy="685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/>
                <a:t>Gene 1</a:t>
              </a:r>
            </a:p>
          </p:txBody>
        </p:sp>
        <p:sp>
          <p:nvSpPr>
            <p:cNvPr id="5" name="Oval 4"/>
            <p:cNvSpPr/>
            <p:nvPr/>
          </p:nvSpPr>
          <p:spPr>
            <a:xfrm>
              <a:off x="3962400" y="4191000"/>
              <a:ext cx="1295400" cy="685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/>
                <a:t>Gene 2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3962400" y="5029200"/>
              <a:ext cx="1295400" cy="685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/>
                <a:t>Gene 3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3962400" y="5867400"/>
              <a:ext cx="1295400" cy="685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/>
                <a:t>Gene 4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1295400" y="3276600"/>
              <a:ext cx="990600" cy="6096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/>
                <a:t>GO 1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1295400" y="3962400"/>
              <a:ext cx="914400" cy="6096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/>
                <a:t>GO 2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1295400" y="4724400"/>
              <a:ext cx="914400" cy="6096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/>
                <a:t>GO 3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1295400" y="5486400"/>
              <a:ext cx="914400" cy="6096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/>
                <a:t>GO 4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7162800" y="3276600"/>
              <a:ext cx="9144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/>
                <a:t>PO 1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7162800" y="3962400"/>
              <a:ext cx="9144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/>
                <a:t>PO 2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7162800" y="4724400"/>
              <a:ext cx="9144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/>
                <a:t>PO 3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7162800" y="5486400"/>
              <a:ext cx="9144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/>
                <a:t>PO 4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2286000" y="3581400"/>
              <a:ext cx="1866900" cy="7096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2209800" y="3695700"/>
              <a:ext cx="1752600" cy="13335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2209800" y="4533900"/>
              <a:ext cx="1752600" cy="12573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2209800" y="3452813"/>
              <a:ext cx="1943100" cy="8143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209800" y="5029200"/>
              <a:ext cx="1752600" cy="11811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2209800" y="4533900"/>
              <a:ext cx="1752600" cy="4953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286000" y="3581400"/>
              <a:ext cx="1676400" cy="17907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209800" y="5791200"/>
              <a:ext cx="1752600" cy="4191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5257800" y="3695700"/>
              <a:ext cx="1905000" cy="5715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5257800" y="3797300"/>
              <a:ext cx="2038350" cy="736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5257800" y="3581400"/>
              <a:ext cx="1905000" cy="26289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5257800" y="4533900"/>
              <a:ext cx="1905000" cy="4953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5188744" y="3817144"/>
              <a:ext cx="1852612" cy="20955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6050756" y="2469357"/>
              <a:ext cx="128587" cy="20955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5257800" y="5791200"/>
              <a:ext cx="1905000" cy="4191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5257800" y="5029200"/>
              <a:ext cx="1828800" cy="3429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 flipH="1" flipV="1">
              <a:off x="5684043" y="3650457"/>
              <a:ext cx="862013" cy="20955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5486400" y="4343400"/>
            <a:ext cx="3505200" cy="1828800"/>
            <a:chOff x="1295400" y="3200400"/>
            <a:chExt cx="6781800" cy="2895600"/>
          </a:xfrm>
        </p:grpSpPr>
        <p:sp>
          <p:nvSpPr>
            <p:cNvPr id="34" name="Oval 33"/>
            <p:cNvSpPr/>
            <p:nvPr/>
          </p:nvSpPr>
          <p:spPr>
            <a:xfrm>
              <a:off x="1295400" y="3276600"/>
              <a:ext cx="990600" cy="6096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/>
                <a:t>GO 1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1295400" y="3962400"/>
              <a:ext cx="914400" cy="6096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/>
                <a:t>GO 2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1295400" y="4724400"/>
              <a:ext cx="914400" cy="6096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/>
                <a:t>GO 3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1295400" y="5486400"/>
              <a:ext cx="914400" cy="6096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/>
                <a:t>GO 4</a:t>
              </a:r>
            </a:p>
          </p:txBody>
        </p:sp>
        <p:sp>
          <p:nvSpPr>
            <p:cNvPr id="38" name="Oval 37"/>
            <p:cNvSpPr/>
            <p:nvPr/>
          </p:nvSpPr>
          <p:spPr>
            <a:xfrm>
              <a:off x="7162800" y="3276600"/>
              <a:ext cx="9144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/>
                <a:t>PO 1</a:t>
              </a:r>
            </a:p>
          </p:txBody>
        </p:sp>
        <p:sp>
          <p:nvSpPr>
            <p:cNvPr id="39" name="Oval 38"/>
            <p:cNvSpPr/>
            <p:nvPr/>
          </p:nvSpPr>
          <p:spPr>
            <a:xfrm>
              <a:off x="7162800" y="3962400"/>
              <a:ext cx="9144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/>
                <a:t>PO 2</a:t>
              </a:r>
            </a:p>
          </p:txBody>
        </p:sp>
        <p:sp>
          <p:nvSpPr>
            <p:cNvPr id="40" name="Oval 39"/>
            <p:cNvSpPr/>
            <p:nvPr/>
          </p:nvSpPr>
          <p:spPr>
            <a:xfrm>
              <a:off x="7162800" y="4724400"/>
              <a:ext cx="9144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/>
                <a:t>PO 3</a:t>
              </a:r>
            </a:p>
          </p:txBody>
        </p:sp>
        <p:sp>
          <p:nvSpPr>
            <p:cNvPr id="41" name="Oval 40"/>
            <p:cNvSpPr/>
            <p:nvPr/>
          </p:nvSpPr>
          <p:spPr>
            <a:xfrm>
              <a:off x="7162800" y="5486400"/>
              <a:ext cx="9144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/>
                <a:t>PO 4</a:t>
              </a:r>
            </a:p>
          </p:txBody>
        </p:sp>
        <p:cxnSp>
          <p:nvCxnSpPr>
            <p:cNvPr id="42" name="Straight Connector 41"/>
            <p:cNvCxnSpPr/>
            <p:nvPr/>
          </p:nvCxnSpPr>
          <p:spPr>
            <a:xfrm flipV="1">
              <a:off x="2209800" y="3429000"/>
              <a:ext cx="4953000" cy="1600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endCxn id="38" idx="1"/>
            </p:cNvCxnSpPr>
            <p:nvPr/>
          </p:nvCxnSpPr>
          <p:spPr>
            <a:xfrm flipV="1">
              <a:off x="2209800" y="3365500"/>
              <a:ext cx="5086350" cy="24257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2209800" y="3429000"/>
              <a:ext cx="4953000" cy="838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34" idx="7"/>
              <a:endCxn id="38" idx="1"/>
            </p:cNvCxnSpPr>
            <p:nvPr/>
          </p:nvCxnSpPr>
          <p:spPr>
            <a:xfrm rot="5400000" flipH="1" flipV="1">
              <a:off x="4718844" y="788194"/>
              <a:ext cx="0" cy="51546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34" idx="7"/>
              <a:endCxn id="40" idx="1"/>
            </p:cNvCxnSpPr>
            <p:nvPr/>
          </p:nvCxnSpPr>
          <p:spPr>
            <a:xfrm rot="16200000" flipH="1">
              <a:off x="3994944" y="1512094"/>
              <a:ext cx="1447800" cy="51546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35" idx="6"/>
              <a:endCxn id="39" idx="2"/>
            </p:cNvCxnSpPr>
            <p:nvPr/>
          </p:nvCxnSpPr>
          <p:spPr>
            <a:xfrm>
              <a:off x="2209800" y="4267200"/>
              <a:ext cx="4953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35" idx="6"/>
              <a:endCxn id="41" idx="2"/>
            </p:cNvCxnSpPr>
            <p:nvPr/>
          </p:nvCxnSpPr>
          <p:spPr>
            <a:xfrm>
              <a:off x="2209800" y="4267200"/>
              <a:ext cx="4953000" cy="1524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36" idx="6"/>
              <a:endCxn id="39" idx="2"/>
            </p:cNvCxnSpPr>
            <p:nvPr/>
          </p:nvCxnSpPr>
          <p:spPr>
            <a:xfrm flipV="1">
              <a:off x="2209800" y="4267200"/>
              <a:ext cx="4953000" cy="762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36" idx="6"/>
              <a:endCxn id="41" idx="2"/>
            </p:cNvCxnSpPr>
            <p:nvPr/>
          </p:nvCxnSpPr>
          <p:spPr>
            <a:xfrm>
              <a:off x="2209800" y="5029200"/>
              <a:ext cx="4953000" cy="762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36" idx="6"/>
              <a:endCxn id="40" idx="2"/>
            </p:cNvCxnSpPr>
            <p:nvPr/>
          </p:nvCxnSpPr>
          <p:spPr>
            <a:xfrm>
              <a:off x="2209800" y="5029200"/>
              <a:ext cx="4953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37" idx="6"/>
              <a:endCxn id="39" idx="2"/>
            </p:cNvCxnSpPr>
            <p:nvPr/>
          </p:nvCxnSpPr>
          <p:spPr>
            <a:xfrm flipV="1">
              <a:off x="2209800" y="4267200"/>
              <a:ext cx="4953000" cy="1524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37" idx="6"/>
            </p:cNvCxnSpPr>
            <p:nvPr/>
          </p:nvCxnSpPr>
          <p:spPr>
            <a:xfrm flipV="1">
              <a:off x="2209800" y="5181600"/>
              <a:ext cx="4953000" cy="609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37" idx="6"/>
            </p:cNvCxnSpPr>
            <p:nvPr/>
          </p:nvCxnSpPr>
          <p:spPr>
            <a:xfrm>
              <a:off x="2209800" y="5791200"/>
              <a:ext cx="510540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74"/>
            <p:cNvSpPr txBox="1">
              <a:spLocks noChangeArrowheads="1"/>
            </p:cNvSpPr>
            <p:nvPr/>
          </p:nvSpPr>
          <p:spPr bwMode="auto">
            <a:xfrm>
              <a:off x="3505200" y="3200400"/>
              <a:ext cx="380999" cy="3654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900"/>
                <a:t>1</a:t>
              </a:r>
            </a:p>
          </p:txBody>
        </p:sp>
        <p:sp>
          <p:nvSpPr>
            <p:cNvPr id="56" name="TextBox 75"/>
            <p:cNvSpPr txBox="1">
              <a:spLocks noChangeArrowheads="1"/>
            </p:cNvSpPr>
            <p:nvPr/>
          </p:nvSpPr>
          <p:spPr bwMode="auto">
            <a:xfrm>
              <a:off x="3124199" y="3581401"/>
              <a:ext cx="304800" cy="3654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900"/>
                <a:t>2</a:t>
              </a:r>
            </a:p>
          </p:txBody>
        </p:sp>
        <p:sp>
          <p:nvSpPr>
            <p:cNvPr id="57" name="TextBox 76"/>
            <p:cNvSpPr txBox="1">
              <a:spLocks noChangeArrowheads="1"/>
            </p:cNvSpPr>
            <p:nvPr/>
          </p:nvSpPr>
          <p:spPr bwMode="auto">
            <a:xfrm>
              <a:off x="4648200" y="3657600"/>
              <a:ext cx="228600" cy="3654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900"/>
                <a:t>1</a:t>
              </a:r>
            </a:p>
          </p:txBody>
        </p:sp>
        <p:sp>
          <p:nvSpPr>
            <p:cNvPr id="58" name="TextBox 77"/>
            <p:cNvSpPr txBox="1">
              <a:spLocks noChangeArrowheads="1"/>
            </p:cNvSpPr>
            <p:nvPr/>
          </p:nvSpPr>
          <p:spPr bwMode="auto">
            <a:xfrm>
              <a:off x="3733801" y="4038599"/>
              <a:ext cx="228600" cy="3654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900"/>
                <a:t>1</a:t>
              </a:r>
            </a:p>
          </p:txBody>
        </p:sp>
        <p:sp>
          <p:nvSpPr>
            <p:cNvPr id="59" name="TextBox 78"/>
            <p:cNvSpPr txBox="1">
              <a:spLocks noChangeArrowheads="1"/>
            </p:cNvSpPr>
            <p:nvPr/>
          </p:nvSpPr>
          <p:spPr bwMode="auto">
            <a:xfrm>
              <a:off x="2743200" y="4343400"/>
              <a:ext cx="228600" cy="3654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900"/>
                <a:t>1</a:t>
              </a:r>
            </a:p>
          </p:txBody>
        </p:sp>
        <p:sp>
          <p:nvSpPr>
            <p:cNvPr id="60" name="TextBox 79"/>
            <p:cNvSpPr txBox="1">
              <a:spLocks noChangeArrowheads="1"/>
            </p:cNvSpPr>
            <p:nvPr/>
          </p:nvSpPr>
          <p:spPr bwMode="auto">
            <a:xfrm>
              <a:off x="5410201" y="3810001"/>
              <a:ext cx="228600" cy="3654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900"/>
                <a:t>3</a:t>
              </a:r>
            </a:p>
          </p:txBody>
        </p:sp>
        <p:sp>
          <p:nvSpPr>
            <p:cNvPr id="61" name="TextBox 81"/>
            <p:cNvSpPr txBox="1">
              <a:spLocks noChangeArrowheads="1"/>
            </p:cNvSpPr>
            <p:nvPr/>
          </p:nvSpPr>
          <p:spPr bwMode="auto">
            <a:xfrm>
              <a:off x="4114800" y="4419600"/>
              <a:ext cx="228600" cy="3654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900"/>
                <a:t>3</a:t>
              </a:r>
            </a:p>
          </p:txBody>
        </p:sp>
        <p:sp>
          <p:nvSpPr>
            <p:cNvPr id="62" name="TextBox 83"/>
            <p:cNvSpPr txBox="1">
              <a:spLocks noChangeArrowheads="1"/>
            </p:cNvSpPr>
            <p:nvPr/>
          </p:nvSpPr>
          <p:spPr bwMode="auto">
            <a:xfrm>
              <a:off x="5791200" y="4800601"/>
              <a:ext cx="228600" cy="3654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900"/>
                <a:t>2</a:t>
              </a:r>
            </a:p>
          </p:txBody>
        </p:sp>
        <p:sp>
          <p:nvSpPr>
            <p:cNvPr id="63" name="TextBox 84"/>
            <p:cNvSpPr txBox="1">
              <a:spLocks noChangeArrowheads="1"/>
            </p:cNvSpPr>
            <p:nvPr/>
          </p:nvSpPr>
          <p:spPr bwMode="auto">
            <a:xfrm>
              <a:off x="5791200" y="5410200"/>
              <a:ext cx="228600" cy="3654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900"/>
                <a:t>3</a:t>
              </a:r>
            </a:p>
          </p:txBody>
        </p:sp>
        <p:sp>
          <p:nvSpPr>
            <p:cNvPr id="64" name="TextBox 85"/>
            <p:cNvSpPr txBox="1">
              <a:spLocks noChangeArrowheads="1"/>
            </p:cNvSpPr>
            <p:nvPr/>
          </p:nvSpPr>
          <p:spPr bwMode="auto">
            <a:xfrm>
              <a:off x="5181600" y="5714999"/>
              <a:ext cx="228600" cy="3654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900"/>
                <a:t>1</a:t>
              </a:r>
            </a:p>
          </p:txBody>
        </p:sp>
        <p:sp>
          <p:nvSpPr>
            <p:cNvPr id="65" name="TextBox 86"/>
            <p:cNvSpPr txBox="1">
              <a:spLocks noChangeArrowheads="1"/>
            </p:cNvSpPr>
            <p:nvPr/>
          </p:nvSpPr>
          <p:spPr bwMode="auto">
            <a:xfrm>
              <a:off x="6476999" y="5105400"/>
              <a:ext cx="228600" cy="3654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900"/>
                <a:t>1</a:t>
              </a:r>
            </a:p>
          </p:txBody>
        </p:sp>
        <p:sp>
          <p:nvSpPr>
            <p:cNvPr id="66" name="TextBox 87"/>
            <p:cNvSpPr txBox="1">
              <a:spLocks noChangeArrowheads="1"/>
            </p:cNvSpPr>
            <p:nvPr/>
          </p:nvSpPr>
          <p:spPr bwMode="auto">
            <a:xfrm>
              <a:off x="5410201" y="4572001"/>
              <a:ext cx="228600" cy="3654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900"/>
                <a:t>1</a:t>
              </a:r>
            </a:p>
          </p:txBody>
        </p:sp>
        <p:sp>
          <p:nvSpPr>
            <p:cNvPr id="67" name="TextBox 90"/>
            <p:cNvSpPr txBox="1">
              <a:spLocks noChangeArrowheads="1"/>
            </p:cNvSpPr>
            <p:nvPr/>
          </p:nvSpPr>
          <p:spPr bwMode="auto">
            <a:xfrm>
              <a:off x="6019801" y="3810001"/>
              <a:ext cx="228600" cy="3654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900"/>
                <a:t>2</a:t>
              </a:r>
            </a:p>
          </p:txBody>
        </p:sp>
      </p:grpSp>
      <p:sp>
        <p:nvSpPr>
          <p:cNvPr id="69" name="Right Arrow 68"/>
          <p:cNvSpPr/>
          <p:nvPr/>
        </p:nvSpPr>
        <p:spPr>
          <a:xfrm>
            <a:off x="3962400" y="4876800"/>
            <a:ext cx="1371600" cy="5334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Distance Restricted Densest Subgraph Problem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Given a bipartite graph G = (A,B,E) and a distance function between nodes in A(B). In addition there are distance thresholds for A and B.</a:t>
            </a:r>
          </a:p>
          <a:p>
            <a:r>
              <a:rPr lang="en-US" dirty="0" smtClean="0"/>
              <a:t>The goal is to find the densest subgraph that the nodes are below the thresholds.</a:t>
            </a:r>
          </a:p>
          <a:p>
            <a:r>
              <a:rPr lang="en-US" dirty="0" smtClean="0"/>
              <a:t>Theorem: When the distance function is an arbitrary metric, the problem is NP-hard and at least as hard to approximate as the maximum independent set problem.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Distance Restricted Densest Subgraph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the distance function comes from the shortest path in a graph (as in our case), there is a polynomial solution.</a:t>
            </a:r>
          </a:p>
          <a:p>
            <a:r>
              <a:rPr lang="en-US" dirty="0" smtClean="0"/>
              <a:t>The high level idea is to select a polynomial collection of subgraphs and compute the densest subgraph for each one. The following properties should hold:</a:t>
            </a:r>
          </a:p>
          <a:p>
            <a:pPr lvl="1"/>
            <a:r>
              <a:rPr lang="en-US" dirty="0" smtClean="0"/>
              <a:t>Distance property is satisfied in each subgraph.</a:t>
            </a:r>
          </a:p>
          <a:p>
            <a:pPr lvl="1"/>
            <a:r>
              <a:rPr lang="en-US" dirty="0" smtClean="0"/>
              <a:t>Some subgraph contains the true optimum. 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Densest Subgraphs with a Specified Subset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Densest subgraph problem where a subset </a:t>
            </a:r>
            <a:r>
              <a:rPr lang="en-US" i="1" dirty="0" smtClean="0"/>
              <a:t>C</a:t>
            </a:r>
            <a:r>
              <a:rPr lang="en-US" dirty="0" smtClean="0"/>
              <a:t> of the nodes must appear in the solution. </a:t>
            </a:r>
          </a:p>
          <a:p>
            <a:r>
              <a:rPr lang="en-US" dirty="0" smtClean="0"/>
              <a:t>Allow a weight function on the edges and the nodes.</a:t>
            </a:r>
          </a:p>
          <a:p>
            <a:r>
              <a:rPr lang="en-US" dirty="0" smtClean="0"/>
              <a:t>The density is the sum of edge weights to the sum of node weights.</a:t>
            </a: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Dense subgraph definition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an undirected graph </a:t>
            </a:r>
            <a:r>
              <a:rPr lang="en-US" i="1" dirty="0" smtClean="0"/>
              <a:t>G=(V,E)</a:t>
            </a:r>
            <a:r>
              <a:rPr lang="en-US" dirty="0" smtClean="0"/>
              <a:t>, density of a subgraph </a:t>
            </a:r>
            <a:r>
              <a:rPr lang="en-US" i="1" dirty="0" smtClean="0"/>
              <a:t>S⊆V</a:t>
            </a:r>
            <a:r>
              <a:rPr lang="en-US" dirty="0" smtClean="0"/>
              <a:t> is defined as</a:t>
            </a:r>
          </a:p>
          <a:p>
            <a:endParaRPr lang="en-US" dirty="0" smtClean="0"/>
          </a:p>
          <a:p>
            <a:r>
              <a:rPr lang="en-US" dirty="0" smtClean="0"/>
              <a:t>where </a:t>
            </a:r>
            <a:r>
              <a:rPr lang="en-US" i="1" dirty="0" smtClean="0"/>
              <a:t>E(S)</a:t>
            </a:r>
            <a:r>
              <a:rPr lang="en-US" dirty="0" smtClean="0"/>
              <a:t> is the set of edges in the subgraph induced by nodes in </a:t>
            </a:r>
            <a:r>
              <a:rPr lang="en-US" i="1" dirty="0" smtClean="0"/>
              <a:t>S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Note that </a:t>
            </a:r>
            <a:r>
              <a:rPr lang="en-US" i="1" dirty="0" smtClean="0"/>
              <a:t>2d(S)</a:t>
            </a:r>
            <a:r>
              <a:rPr lang="en-US" dirty="0" smtClean="0"/>
              <a:t> is simply the average degree  of the subgraph induced by S.</a:t>
            </a:r>
          </a:p>
          <a:p>
            <a:r>
              <a:rPr lang="en-US" dirty="0" smtClean="0"/>
              <a:t>For weighted graphs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867400" y="2057400"/>
          <a:ext cx="2514600" cy="1348409"/>
        </p:xfrm>
        <a:graphic>
          <a:graphicData uri="http://schemas.openxmlformats.org/presentationml/2006/ole">
            <p:oleObj spid="_x0000_s1026" name="Equation" r:id="rId4" imgW="876240" imgH="46980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379913" y="5446713"/>
          <a:ext cx="2441575" cy="1274762"/>
        </p:xfrm>
        <a:graphic>
          <a:graphicData uri="http://schemas.openxmlformats.org/presentationml/2006/ole">
            <p:oleObj spid="_x0000_s1027" name="Equation" r:id="rId5" imgW="850680" imgH="444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Densest Subgraphs with a Specified Subset algorithm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Contract the subset </a:t>
            </a:r>
            <a:r>
              <a:rPr lang="en-US" i="1" dirty="0" smtClean="0"/>
              <a:t>C</a:t>
            </a:r>
            <a:r>
              <a:rPr lang="en-US" dirty="0" smtClean="0"/>
              <a:t> into a single node </a:t>
            </a:r>
            <a:r>
              <a:rPr lang="en-US" i="1" dirty="0" smtClean="0"/>
              <a:t>c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Solution is based on a flow network similar to the unconstrained problem.</a:t>
            </a:r>
          </a:p>
          <a:p>
            <a:pPr lvl="1"/>
            <a:r>
              <a:rPr lang="en-US" dirty="0" smtClean="0"/>
              <a:t>Add a network node for each original edge connected to s.</a:t>
            </a:r>
          </a:p>
          <a:p>
            <a:pPr lvl="1"/>
            <a:r>
              <a:rPr lang="en-US" dirty="0" smtClean="0"/>
              <a:t>Add a network node for each original node connected to t.</a:t>
            </a:r>
          </a:p>
          <a:p>
            <a:pPr lvl="1"/>
            <a:r>
              <a:rPr lang="en-US" dirty="0" smtClean="0"/>
              <a:t>Add edges between the “edges nodes” and their corresponding nodes.</a:t>
            </a:r>
          </a:p>
          <a:p>
            <a:pPr lvl="1"/>
            <a:r>
              <a:rPr lang="en-US" dirty="0" smtClean="0"/>
              <a:t> Add a new source s’ connected to s.</a:t>
            </a:r>
          </a:p>
          <a:p>
            <a:r>
              <a:rPr lang="en-US" dirty="0" smtClean="0"/>
              <a:t>Binary search the correct density.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 almost Maximum Densest Subgraphs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Sometimes subgraphs having density close to the maximum might be interesting as well.</a:t>
            </a:r>
          </a:p>
          <a:p>
            <a:r>
              <a:rPr lang="en-US" dirty="0" smtClean="0"/>
              <a:t>Given a graph G with optimal density </a:t>
            </a:r>
            <a:r>
              <a:rPr lang="el-GR" dirty="0" smtClean="0"/>
              <a:t>α</a:t>
            </a:r>
            <a:r>
              <a:rPr lang="en-US" dirty="0" smtClean="0"/>
              <a:t>* we want all subsets S such that d(S)≥(1-</a:t>
            </a:r>
            <a:r>
              <a:rPr lang="el-GR" dirty="0" smtClean="0"/>
              <a:t>ε</a:t>
            </a:r>
            <a:r>
              <a:rPr lang="en-US" dirty="0" smtClean="0"/>
              <a:t>/|S|)</a:t>
            </a:r>
            <a:r>
              <a:rPr lang="el-GR" dirty="0" smtClean="0"/>
              <a:t>α</a:t>
            </a:r>
            <a:r>
              <a:rPr lang="en-US" dirty="0" smtClean="0"/>
              <a:t>*.</a:t>
            </a:r>
          </a:p>
          <a:p>
            <a:r>
              <a:rPr lang="en-US" dirty="0" smtClean="0"/>
              <a:t>Algorithm idea:</a:t>
            </a:r>
          </a:p>
          <a:p>
            <a:pPr lvl="1"/>
            <a:r>
              <a:rPr lang="en-US" dirty="0" smtClean="0"/>
              <a:t>Construct the flow network for </a:t>
            </a:r>
            <a:r>
              <a:rPr lang="el-GR" dirty="0" smtClean="0"/>
              <a:t>α</a:t>
            </a:r>
            <a:r>
              <a:rPr lang="en-US" dirty="0" smtClean="0"/>
              <a:t>* .</a:t>
            </a:r>
          </a:p>
          <a:p>
            <a:pPr lvl="1"/>
            <a:r>
              <a:rPr lang="en-US" dirty="0" smtClean="0"/>
              <a:t>Find all the cuts that are at most </a:t>
            </a:r>
            <a:r>
              <a:rPr lang="el-GR" dirty="0" smtClean="0"/>
              <a:t>εα</a:t>
            </a:r>
            <a:r>
              <a:rPr lang="en-US" dirty="0" smtClean="0"/>
              <a:t>* from the min cut of </a:t>
            </a:r>
            <a:r>
              <a:rPr lang="el-GR" dirty="0" smtClean="0"/>
              <a:t>α</a:t>
            </a:r>
            <a:r>
              <a:rPr lang="en-US" dirty="0" smtClean="0"/>
              <a:t>*.</a:t>
            </a:r>
          </a:p>
          <a:p>
            <a:pPr lvl="1"/>
            <a:r>
              <a:rPr lang="en-US" dirty="0" smtClean="0"/>
              <a:t>From the cuts detect dense subsets. </a:t>
            </a:r>
          </a:p>
          <a:p>
            <a:endParaRPr lang="he-I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 almost Maximum Densest Subgraphs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Picard and </a:t>
            </a:r>
            <a:r>
              <a:rPr lang="en-US" dirty="0" err="1" smtClean="0"/>
              <a:t>Queyranne’s</a:t>
            </a:r>
            <a:r>
              <a:rPr lang="en-US" dirty="0" smtClean="0"/>
              <a:t> algorithm reduces the problem of finding all the minimal cuts to an enumeration on closure binary relations defined by the residual network.</a:t>
            </a:r>
          </a:p>
          <a:p>
            <a:r>
              <a:rPr lang="en-US" dirty="0" smtClean="0"/>
              <a:t>A simple modification enables detecting all the </a:t>
            </a:r>
            <a:r>
              <a:rPr lang="el-GR" dirty="0" smtClean="0"/>
              <a:t>εα</a:t>
            </a:r>
            <a:r>
              <a:rPr lang="en-US" dirty="0" smtClean="0"/>
              <a:t>* cuts. </a:t>
            </a:r>
            <a:endParaRPr lang="he-IL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67282"/>
            <a:ext cx="8991600" cy="694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981200"/>
            <a:ext cx="4876800" cy="512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Photomorphogenesis</a:t>
            </a:r>
            <a:r>
              <a:rPr lang="en-US" dirty="0" smtClean="0"/>
              <a:t> Experiment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</a:t>
            </a:r>
            <a:r>
              <a:rPr lang="en-US" dirty="0" err="1" smtClean="0"/>
              <a:t>Photomorphogenesis</a:t>
            </a:r>
            <a:r>
              <a:rPr lang="en-US" dirty="0" smtClean="0"/>
              <a:t> genes.</a:t>
            </a:r>
          </a:p>
          <a:p>
            <a:r>
              <a:rPr lang="en-US" dirty="0" smtClean="0"/>
              <a:t>66 GO CV terms. 41 PO CV terms; 2230 GO-PO edges.</a:t>
            </a:r>
          </a:p>
          <a:p>
            <a:r>
              <a:rPr lang="en-US" dirty="0" smtClean="0">
                <a:cs typeface="Arial" charset="0"/>
              </a:rPr>
              <a:t>Generate distance restricted dense subgraph:</a:t>
            </a:r>
          </a:p>
          <a:p>
            <a:pPr lvl="1"/>
            <a:r>
              <a:rPr lang="en-US" dirty="0" smtClean="0">
                <a:cs typeface="Arial" charset="0"/>
              </a:rPr>
              <a:t>GO distance = 2.</a:t>
            </a:r>
          </a:p>
          <a:p>
            <a:pPr lvl="1"/>
            <a:r>
              <a:rPr lang="en-US" dirty="0" smtClean="0">
                <a:cs typeface="Arial" charset="0"/>
              </a:rPr>
              <a:t>PO distance = 3.</a:t>
            </a:r>
          </a:p>
          <a:p>
            <a:r>
              <a:rPr lang="en-US" dirty="0" smtClean="0">
                <a:cs typeface="Arial" charset="0"/>
              </a:rPr>
              <a:t>Result: Dense subgraph with 3 GO terms, 13 PO terms, 39 edges and 9 genes.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Photomorphogenesis</a:t>
            </a:r>
            <a:r>
              <a:rPr lang="en-US" dirty="0" smtClean="0"/>
              <a:t> Experiment</a:t>
            </a:r>
            <a:endParaRPr lang="he-IL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228600" y="1481138"/>
            <a:ext cx="8763000" cy="4843462"/>
          </a:xfrm>
          <a:prstGeom prst="rect">
            <a:avLst/>
          </a:prstGeom>
        </p:spPr>
        <p:txBody>
          <a:bodyPr/>
          <a:lstStyle/>
          <a:p>
            <a:pPr marL="365125" marR="0" lvl="0" indent="-255588" defTabSz="914400" eaLnBrk="0" fontAlgn="auto" latinLnBrk="0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8" charset="2"/>
              <a:buChar char="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cs typeface="+mn-cs"/>
              </a:rPr>
              <a:t>GO CV Terms                      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cs typeface="+mn-cs"/>
              </a:rPr>
              <a:t>PO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cs typeface="+mn-cs"/>
              </a:rPr>
              <a:t>CV Terms</a:t>
            </a:r>
          </a:p>
          <a:p>
            <a:pPr marL="365125" marR="0" lvl="0" indent="-255588" defTabSz="914400" eaLnBrk="0" fontAlgn="auto" latinLnBrk="0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cs typeface="+mn-cs"/>
              </a:rPr>
              <a:t>5634-nucleus:cellular-component                                  13-cauline </a:t>
            </a:r>
            <a:r>
              <a:rPr kumimoji="0" lang="en-US" sz="105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cs typeface="+mn-cs"/>
              </a:rPr>
              <a:t>leaf:plant</a:t>
            </a: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cs typeface="+mn-cs"/>
              </a:rPr>
              <a:t> structure        9010-seed:plant structure</a:t>
            </a:r>
          </a:p>
          <a:p>
            <a:pPr marL="365125" marR="0" lvl="0" indent="-255588" defTabSz="914400" eaLnBrk="0" fontAlgn="auto" latinLnBrk="0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cs typeface="+mn-cs"/>
              </a:rPr>
              <a:t>5794-Golgi </a:t>
            </a:r>
            <a:r>
              <a:rPr kumimoji="0" lang="en-US" sz="105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cs typeface="+mn-cs"/>
              </a:rPr>
              <a:t>apparatus;cellular</a:t>
            </a: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cs typeface="+mn-cs"/>
              </a:rPr>
              <a:t>-comp                               37-shoot </a:t>
            </a:r>
            <a:r>
              <a:rPr kumimoji="0" lang="en-US" sz="105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cs typeface="+mn-cs"/>
              </a:rPr>
              <a:t>apex:plant</a:t>
            </a: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cs typeface="+mn-cs"/>
              </a:rPr>
              <a:t> </a:t>
            </a:r>
            <a:r>
              <a:rPr kumimoji="0" lang="en-US" sz="105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cs typeface="+mn-cs"/>
              </a:rPr>
              <a:t>struture</a:t>
            </a: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cs typeface="+mn-cs"/>
              </a:rPr>
              <a:t>          9025-leaf:plant structure</a:t>
            </a:r>
          </a:p>
          <a:p>
            <a:pPr marL="365125" marR="0" lvl="0" indent="-255588" defTabSz="914400" eaLnBrk="0" fontAlgn="auto" latinLnBrk="0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cs typeface="+mn-cs"/>
              </a:rPr>
              <a:t>5773-vacuole:cellular-component                                  8034-leaf </a:t>
            </a:r>
            <a:r>
              <a:rPr kumimoji="0" lang="en-US" sz="105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cs typeface="+mn-cs"/>
              </a:rPr>
              <a:t>whorl:plant</a:t>
            </a: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cs typeface="+mn-cs"/>
              </a:rPr>
              <a:t> structure       9031-sepal:plant structure</a:t>
            </a:r>
          </a:p>
          <a:p>
            <a:pPr marL="365125" marR="0" lvl="0" indent="-255588" defTabSz="914400" eaLnBrk="0" fontAlgn="auto" latinLnBrk="0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cs typeface="+mn-cs"/>
              </a:rPr>
              <a:t>                                                                                        9005-root;plant </a:t>
            </a:r>
            <a:r>
              <a:rPr kumimoji="0" lang="en-US" sz="105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cs typeface="+mn-cs"/>
              </a:rPr>
              <a:t>struture</a:t>
            </a: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cs typeface="+mn-cs"/>
              </a:rPr>
              <a:t>                 9032-petal-plant structure</a:t>
            </a:r>
          </a:p>
          <a:p>
            <a:pPr marL="365125" marR="0" lvl="0" indent="-255588" defTabSz="914400" eaLnBrk="0" fontAlgn="auto" latinLnBrk="0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cs typeface="+mn-cs"/>
              </a:rPr>
              <a:t>                                                                                        9006- </a:t>
            </a:r>
            <a:r>
              <a:rPr kumimoji="0" lang="en-US" sz="105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cs typeface="+mn-cs"/>
              </a:rPr>
              <a:t>shhot:plant</a:t>
            </a: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cs typeface="+mn-cs"/>
              </a:rPr>
              <a:t> structure             9047-stem:plant structure</a:t>
            </a:r>
          </a:p>
          <a:p>
            <a:pPr marL="365125" marR="0" lvl="0" indent="-255588" defTabSz="914400" eaLnBrk="0" fontAlgn="auto" latinLnBrk="0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cs typeface="+mn-cs"/>
              </a:rPr>
              <a:t>                                                                                         9009-embryo;plant structure         20030-cotyledon:plant structure</a:t>
            </a:r>
          </a:p>
          <a:p>
            <a:pPr marL="365125" marR="0" lvl="0" indent="-255588" defTabSz="914400" eaLnBrk="0" fontAlgn="auto" latinLnBrk="0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cs typeface="+mn-cs"/>
              </a:rPr>
              <a:t>                                                                                                                                                20038: </a:t>
            </a:r>
            <a:r>
              <a:rPr kumimoji="0" lang="en-US" sz="105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cs typeface="+mn-cs"/>
              </a:rPr>
              <a:t>petiole:plant</a:t>
            </a: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cs typeface="+mn-cs"/>
              </a:rPr>
              <a:t> structure   </a:t>
            </a:r>
          </a:p>
          <a:p>
            <a:pPr marL="365125" marR="0" lvl="0" indent="-255588" defTabSz="914400" eaLnBrk="0" fontAlgn="auto" latinLnBrk="0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cs typeface="+mn-cs"/>
              </a:rPr>
              <a:t>                                        5634-13                             5634-37                         5773-13                      </a:t>
            </a:r>
            <a:r>
              <a:rPr kumimoji="0" 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cs typeface="+mn-cs"/>
              </a:rPr>
              <a:t>	5773-37</a:t>
            </a:r>
            <a:endParaRPr kumimoji="0" lang="en-US" sz="105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Lucida Sans Unicode"/>
              <a:cs typeface="+mn-cs"/>
            </a:endParaRPr>
          </a:p>
          <a:p>
            <a:pPr marL="365125" marR="0" lvl="0" indent="-255588" defTabSz="914400" eaLnBrk="0" fontAlgn="auto" latinLnBrk="0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cs typeface="+mn-cs"/>
              </a:rPr>
              <a:t>HFR1 (AT1G02340)	1		0		0		0</a:t>
            </a:r>
          </a:p>
          <a:p>
            <a:pPr marL="365125" marR="0" lvl="0" indent="-255588" defTabSz="914400" eaLnBrk="0" fontAlgn="auto" latinLnBrk="0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cs typeface="+mn-cs"/>
              </a:rPr>
              <a:t>CRY2 (AT1G04400)	1		1		1		1</a:t>
            </a:r>
          </a:p>
          <a:p>
            <a:pPr marL="365125" marR="0" lvl="0" indent="-255588" defTabSz="914400" eaLnBrk="0" fontAlgn="auto" latinLnBrk="0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cs typeface="+mn-cs"/>
              </a:rPr>
              <a:t>CIB5   (AT1G26260)	1		1		0		0</a:t>
            </a:r>
          </a:p>
          <a:p>
            <a:pPr marL="365125" marR="0" lvl="0" indent="-255588" defTabSz="914400" eaLnBrk="0" fontAlgn="auto" latinLnBrk="0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cs typeface="+mn-cs"/>
              </a:rPr>
              <a:t>COP1  (AT2G32950)	1		1		0		0</a:t>
            </a:r>
          </a:p>
          <a:p>
            <a:pPr marL="365125" marR="0" lvl="0" indent="-255588" defTabSz="914400" eaLnBrk="0" fontAlgn="auto" latinLnBrk="0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cs typeface="+mn-cs"/>
              </a:rPr>
              <a:t>PHOT1 (AT3G45780)	0		0		1		1</a:t>
            </a:r>
          </a:p>
          <a:p>
            <a:pPr marL="365125" marR="0" lvl="0" indent="-255588" defTabSz="914400" eaLnBrk="0" fontAlgn="auto" latinLnBrk="0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cs typeface="+mn-cs"/>
              </a:rPr>
              <a:t>CRY1 (AT4G08920)	1		1		0		0</a:t>
            </a:r>
          </a:p>
          <a:p>
            <a:pPr marL="365125" marR="0" lvl="0" indent="-255588" defTabSz="914400" eaLnBrk="0" fontAlgn="auto" latinLnBrk="0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cs typeface="+mn-cs"/>
              </a:rPr>
              <a:t>SHB1  (AT4G25350)	1		0		0		0</a:t>
            </a:r>
          </a:p>
          <a:p>
            <a:pPr marL="365125" marR="0" lvl="0" indent="-255588" defTabSz="914400" eaLnBrk="0" fontAlgn="auto" latinLnBrk="0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cs typeface="+mn-cs"/>
              </a:rPr>
              <a:t>HY5  (AT5G11260)	1		1		0		0</a:t>
            </a:r>
          </a:p>
          <a:p>
            <a:pPr marL="365125" marR="0" lvl="0" indent="-255588" defTabSz="914400" eaLnBrk="0" fontAlgn="auto" latinLnBrk="0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cs typeface="+mn-cs"/>
              </a:rPr>
              <a:t>PHOT2 (AT5G5840)	0		0		0		0</a:t>
            </a:r>
          </a:p>
          <a:p>
            <a:pPr marL="365125" marR="0" lvl="0" indent="-255588" defTabSz="914400" eaLnBrk="0" fontAlgn="auto" latinLnBrk="0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cs typeface="+mn-cs"/>
              </a:rPr>
              <a:t>CIB1   (AT4G34530) 	0		0		0		0</a:t>
            </a: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Lucida Sans Unicode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86200" y="3581400"/>
            <a:ext cx="3048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xtBox 6"/>
          <p:cNvSpPr txBox="1"/>
          <p:nvPr/>
        </p:nvSpPr>
        <p:spPr>
          <a:xfrm>
            <a:off x="4267200" y="3505200"/>
            <a:ext cx="9144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Novel?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15000" y="3810000"/>
            <a:ext cx="21336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Rectangle 8"/>
          <p:cNvSpPr/>
          <p:nvPr/>
        </p:nvSpPr>
        <p:spPr>
          <a:xfrm>
            <a:off x="5715000" y="4419600"/>
            <a:ext cx="21336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TextBox 9"/>
          <p:cNvSpPr txBox="1"/>
          <p:nvPr/>
        </p:nvSpPr>
        <p:spPr>
          <a:xfrm>
            <a:off x="7848600" y="4038600"/>
            <a:ext cx="12954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Functional interaction</a:t>
            </a:r>
            <a:endParaRPr lang="he-I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 animBg="1"/>
      <p:bldP spid="1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Controlled experiment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Add 10 control genes.</a:t>
            </a:r>
          </a:p>
          <a:p>
            <a:r>
              <a:rPr lang="en-US" dirty="0" smtClean="0">
                <a:cs typeface="Arial" charset="0"/>
              </a:rPr>
              <a:t>Generate dense subgraph:</a:t>
            </a:r>
          </a:p>
          <a:p>
            <a:pPr lvl="1"/>
            <a:r>
              <a:rPr lang="en-US" dirty="0" smtClean="0"/>
              <a:t>14 genes, 4 GO terms, 11 PO terms and 44 edges.</a:t>
            </a:r>
          </a:p>
          <a:p>
            <a:pPr lvl="1"/>
            <a:r>
              <a:rPr lang="en-US" dirty="0" smtClean="0"/>
              <a:t>8 photo` genes and 6 control genes.</a:t>
            </a:r>
          </a:p>
          <a:p>
            <a:pPr lvl="1"/>
            <a:r>
              <a:rPr lang="en-US" dirty="0" smtClean="0"/>
              <a:t>Missing 1(3) GO(PO) terms. Additional 2(1) terms.</a:t>
            </a:r>
          </a:p>
          <a:p>
            <a:r>
              <a:rPr lang="en-US" dirty="0" smtClean="0"/>
              <a:t>Generate subset restricted (2,2) subgraph:</a:t>
            </a:r>
          </a:p>
          <a:p>
            <a:pPr lvl="1"/>
            <a:r>
              <a:rPr lang="en-US" dirty="0" smtClean="0">
                <a:cs typeface="Arial" charset="0"/>
              </a:rPr>
              <a:t>Dense subgraph with 2 GO terms, 12 PO terms.</a:t>
            </a:r>
          </a:p>
          <a:p>
            <a:pPr lvl="1"/>
            <a:r>
              <a:rPr lang="en-US" dirty="0" smtClean="0">
                <a:cs typeface="Arial" charset="0"/>
              </a:rPr>
              <a:t>User validated that the missing PO term and additional control genes and edges were acceptable.</a:t>
            </a:r>
            <a:endParaRPr lang="en-US" dirty="0" smtClean="0"/>
          </a:p>
          <a:p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Developing a NULL hypothesis:</a:t>
            </a:r>
          </a:p>
          <a:p>
            <a:pPr lvl="1"/>
            <a:r>
              <a:rPr lang="en-US" dirty="0" smtClean="0"/>
              <a:t>Control genes.</a:t>
            </a:r>
          </a:p>
          <a:p>
            <a:pPr lvl="1"/>
            <a:r>
              <a:rPr lang="en-US" dirty="0" smtClean="0"/>
              <a:t>Density distribution from random graphs.</a:t>
            </a:r>
          </a:p>
          <a:p>
            <a:pPr lvl="1"/>
            <a:r>
              <a:rPr lang="en-US" dirty="0" smtClean="0"/>
              <a:t>Use all almost dense subgraphs.</a:t>
            </a:r>
          </a:p>
          <a:p>
            <a:pPr lvl="1"/>
            <a:r>
              <a:rPr lang="en-US" dirty="0" smtClean="0"/>
              <a:t>Random labeling of the terms.</a:t>
            </a: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impressions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Nice theoretical analysis.</a:t>
            </a:r>
          </a:p>
          <a:p>
            <a:r>
              <a:rPr lang="en-US" dirty="0" smtClean="0"/>
              <a:t>Dense subgraphs with restrictions can be applied in other biological domains.</a:t>
            </a:r>
          </a:p>
          <a:p>
            <a:r>
              <a:rPr lang="en-US" dirty="0" smtClean="0"/>
              <a:t>Although polynomial algorithms, running time may be an issue in other graphs.</a:t>
            </a:r>
          </a:p>
          <a:p>
            <a:r>
              <a:rPr lang="en-US" dirty="0" smtClean="0"/>
              <a:t>Distance based on the annotation graph?</a:t>
            </a:r>
          </a:p>
          <a:p>
            <a:r>
              <a:rPr lang="en-US" dirty="0" smtClean="0"/>
              <a:t>Only user validation?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Dense subgraphs problems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Given an undirected graph G=(V,E): </a:t>
            </a:r>
          </a:p>
          <a:p>
            <a:r>
              <a:rPr lang="en-US" dirty="0" smtClean="0"/>
              <a:t>Find the densest subgraph.</a:t>
            </a:r>
          </a:p>
          <a:p>
            <a:r>
              <a:rPr lang="en-US" dirty="0" smtClean="0"/>
              <a:t>Find the densest subgraph with exactly k vertices.</a:t>
            </a:r>
          </a:p>
          <a:p>
            <a:r>
              <a:rPr lang="en-US" dirty="0" smtClean="0"/>
              <a:t>Find the densest subgraph with at least k vertices.</a:t>
            </a:r>
          </a:p>
          <a:p>
            <a:r>
              <a:rPr lang="en-US" dirty="0" smtClean="0"/>
              <a:t>Find the densest subgraph with at most k vertices.</a:t>
            </a: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Maximum density subgraphs problem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Maximum density subgraph can be found in polynomial time for undirected graphs:</a:t>
            </a:r>
          </a:p>
          <a:p>
            <a:pPr lvl="1"/>
            <a:r>
              <a:rPr lang="en-US" dirty="0" smtClean="0"/>
              <a:t>Combinatorial algorithms based on </a:t>
            </a:r>
            <a:r>
              <a:rPr lang="en-US" dirty="0" err="1" smtClean="0"/>
              <a:t>maxflow</a:t>
            </a:r>
            <a:r>
              <a:rPr lang="en-US" dirty="0" smtClean="0"/>
              <a:t> computations[Lawler’76, Goldberg’84].</a:t>
            </a:r>
          </a:p>
          <a:p>
            <a:pPr lvl="1"/>
            <a:r>
              <a:rPr lang="en-US" dirty="0" smtClean="0"/>
              <a:t>Linear programming based algorithm [Charikar’00].</a:t>
            </a:r>
          </a:p>
          <a:p>
            <a:r>
              <a:rPr lang="en-US" dirty="0" smtClean="0"/>
              <a:t>Fast linear time algorithms for computing 2-approximate solutions [</a:t>
            </a:r>
            <a:r>
              <a:rPr lang="en-US" dirty="0" err="1" smtClean="0"/>
              <a:t>Kortsarz</a:t>
            </a:r>
            <a:r>
              <a:rPr lang="en-US" dirty="0" smtClean="0"/>
              <a:t> &amp; Peleg’92, Charikar’00].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Densest k subgraph problem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NP hard.</a:t>
            </a:r>
          </a:p>
          <a:p>
            <a:r>
              <a:rPr lang="en-US" dirty="0" smtClean="0"/>
              <a:t>Best approximation algorithm known: |V|</a:t>
            </a:r>
            <a:r>
              <a:rPr lang="en-US" baseline="30000" dirty="0" smtClean="0"/>
              <a:t>1/3-</a:t>
            </a:r>
            <a:r>
              <a:rPr lang="el-GR" baseline="30000" dirty="0" smtClean="0"/>
              <a:t>ε</a:t>
            </a:r>
            <a:r>
              <a:rPr lang="en-US" dirty="0" smtClean="0"/>
              <a:t> [</a:t>
            </a:r>
            <a:r>
              <a:rPr lang="en-US" dirty="0" err="1" smtClean="0"/>
              <a:t>Feige</a:t>
            </a:r>
            <a:r>
              <a:rPr lang="en-US" dirty="0" smtClean="0"/>
              <a:t>, </a:t>
            </a:r>
            <a:r>
              <a:rPr lang="en-US" dirty="0" err="1" smtClean="0"/>
              <a:t>Kortsarz</a:t>
            </a:r>
            <a:r>
              <a:rPr lang="en-US" dirty="0" smtClean="0"/>
              <a:t>, Peleg’93]. </a:t>
            </a:r>
          </a:p>
          <a:p>
            <a:r>
              <a:rPr lang="en-US" dirty="0" smtClean="0"/>
              <a:t>Best hardness result known: No PTAS exists [Khot’04].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Densest at least k subgraph problem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NP-Hard [</a:t>
            </a:r>
            <a:r>
              <a:rPr lang="en-US" sz="3200" dirty="0" err="1" smtClean="0"/>
              <a:t>Saha</a:t>
            </a:r>
            <a:r>
              <a:rPr lang="en-US" sz="3200" dirty="0" smtClean="0"/>
              <a:t>, Khuller’09].</a:t>
            </a:r>
          </a:p>
          <a:p>
            <a:r>
              <a:rPr lang="en-US" dirty="0" smtClean="0"/>
              <a:t>3-approximation linear time greedy algorithm [Andersen,Chelapilla’08].</a:t>
            </a:r>
          </a:p>
          <a:p>
            <a:r>
              <a:rPr lang="en-US" dirty="0" smtClean="0"/>
              <a:t>2-approximation combinatorial algorithm based on parametric flow computation [</a:t>
            </a:r>
            <a:r>
              <a:rPr lang="en-US" dirty="0" err="1" smtClean="0"/>
              <a:t>Saha</a:t>
            </a:r>
            <a:r>
              <a:rPr lang="en-US" dirty="0" smtClean="0"/>
              <a:t>, Khuller’09].</a:t>
            </a:r>
          </a:p>
          <a:p>
            <a:r>
              <a:rPr lang="en-US" dirty="0" smtClean="0"/>
              <a:t>2-approximation LP rounding based algorithm [</a:t>
            </a:r>
            <a:r>
              <a:rPr lang="en-US" dirty="0" err="1" smtClean="0"/>
              <a:t>Saha</a:t>
            </a:r>
            <a:r>
              <a:rPr lang="en-US" dirty="0" smtClean="0"/>
              <a:t>, Khuller’09].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Densest at most k subgraph problem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NP-Hard.</a:t>
            </a:r>
          </a:p>
          <a:p>
            <a:r>
              <a:rPr lang="en-US" dirty="0" smtClean="0"/>
              <a:t>A </a:t>
            </a:r>
            <a:r>
              <a:rPr lang="el-GR" dirty="0" smtClean="0"/>
              <a:t>γ</a:t>
            </a:r>
            <a:r>
              <a:rPr lang="en-US" dirty="0" smtClean="0"/>
              <a:t> approximation algorithm for densest at most </a:t>
            </a:r>
            <a:r>
              <a:rPr lang="en-US" i="1" dirty="0" smtClean="0"/>
              <a:t>k subgraph problem implies a 4</a:t>
            </a:r>
            <a:r>
              <a:rPr lang="el-GR" dirty="0" smtClean="0"/>
              <a:t> γ</a:t>
            </a:r>
            <a:r>
              <a:rPr lang="en-US" i="1" dirty="0" smtClean="0"/>
              <a:t> approximation </a:t>
            </a:r>
            <a:r>
              <a:rPr lang="en-US" dirty="0" smtClean="0"/>
              <a:t>algorithm for the densest </a:t>
            </a:r>
            <a:r>
              <a:rPr lang="en-US" i="1" dirty="0" smtClean="0"/>
              <a:t>k subgraph problem </a:t>
            </a:r>
            <a:r>
              <a:rPr lang="en-US" dirty="0" smtClean="0"/>
              <a:t>[</a:t>
            </a:r>
            <a:r>
              <a:rPr lang="en-US" dirty="0" err="1" smtClean="0"/>
              <a:t>Saha</a:t>
            </a:r>
            <a:r>
              <a:rPr lang="en-US" dirty="0" smtClean="0"/>
              <a:t>, Khuller’09].</a:t>
            </a: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3517" y="4191000"/>
            <a:ext cx="5080483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flow min cut - reminder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Network:  abstraction for material FLOWING through the edges.</a:t>
            </a:r>
          </a:p>
          <a:p>
            <a:r>
              <a:rPr lang="en-US" dirty="0" smtClean="0"/>
              <a:t>Max flow problem: Assign flow to edges to maximize flow sent from s to t.</a:t>
            </a:r>
          </a:p>
          <a:p>
            <a:r>
              <a:rPr lang="en-US" dirty="0" smtClean="0"/>
              <a:t>Min cut problem: Delete "best" set of edges to disconnect t from s.</a:t>
            </a:r>
            <a:endParaRPr lang="he-IL" dirty="0" smtClean="0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953000"/>
            <a:ext cx="39338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914400" y="6400800"/>
            <a:ext cx="3754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• http://www.Princeton.EDU/~cos226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4768</TotalTime>
  <Words>2371</Words>
  <Application>Microsoft Office PowerPoint</Application>
  <PresentationFormat>On-screen Show (4:3)</PresentationFormat>
  <Paragraphs>303</Paragraphs>
  <Slides>37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Office Theme</vt:lpstr>
      <vt:lpstr>Equation</vt:lpstr>
      <vt:lpstr>On Finding Dense Subgraphs and Applications to Gene Annotation Graphs</vt:lpstr>
      <vt:lpstr>Agenda</vt:lpstr>
      <vt:lpstr>Dense subgraph definition</vt:lpstr>
      <vt:lpstr>Dense subgraphs problems</vt:lpstr>
      <vt:lpstr>Maximum density subgraphs problem</vt:lpstr>
      <vt:lpstr>Densest k subgraph problem</vt:lpstr>
      <vt:lpstr>Densest at least k subgraph problem</vt:lpstr>
      <vt:lpstr>Densest at most k subgraph problem</vt:lpstr>
      <vt:lpstr>Max flow min cut - reminder</vt:lpstr>
      <vt:lpstr>Flow based maximum density</vt:lpstr>
      <vt:lpstr>Slide 11</vt:lpstr>
      <vt:lpstr>Flow based maximum density</vt:lpstr>
      <vt:lpstr>Flow based maximum density</vt:lpstr>
      <vt:lpstr>LP based maximum density</vt:lpstr>
      <vt:lpstr>LP based maximum density</vt:lpstr>
      <vt:lpstr>LP based maximum density</vt:lpstr>
      <vt:lpstr>Maximum density approximation</vt:lpstr>
      <vt:lpstr>Maximum density approximation</vt:lpstr>
      <vt:lpstr>Densest at least k subgraph</vt:lpstr>
      <vt:lpstr>Densest at least k subgraph</vt:lpstr>
      <vt:lpstr>Densest at least k subgraph</vt:lpstr>
      <vt:lpstr>Densest at most k subgraph</vt:lpstr>
      <vt:lpstr>Applications to Gene Annotation Graphs</vt:lpstr>
      <vt:lpstr>Motivation</vt:lpstr>
      <vt:lpstr>Gene Annotation Data</vt:lpstr>
      <vt:lpstr>Gene Annotation Graph</vt:lpstr>
      <vt:lpstr>Distance Restricted Densest Subgraph Problem</vt:lpstr>
      <vt:lpstr>Distance Restricted Densest Subgraph</vt:lpstr>
      <vt:lpstr>Densest Subgraphs with a Specified Subset</vt:lpstr>
      <vt:lpstr>Densest Subgraphs with a Specified Subset algorithm</vt:lpstr>
      <vt:lpstr>All almost Maximum Densest Subgraphs</vt:lpstr>
      <vt:lpstr>All almost Maximum Densest Subgraphs</vt:lpstr>
      <vt:lpstr>Photomorphogenesis Experiment</vt:lpstr>
      <vt:lpstr>Photomorphogenesis Experiment</vt:lpstr>
      <vt:lpstr>Controlled experiment</vt:lpstr>
      <vt:lpstr>Future work</vt:lpstr>
      <vt:lpstr>My impressions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Finding Dense Subgraphs and Applications to Gene Annotation Graphs</dc:title>
  <dc:creator>Ron Zeira</dc:creator>
  <cp:lastModifiedBy>ronzeira</cp:lastModifiedBy>
  <cp:revision>218</cp:revision>
  <dcterms:created xsi:type="dcterms:W3CDTF">2006-08-16T00:00:00Z</dcterms:created>
  <dcterms:modified xsi:type="dcterms:W3CDTF">2012-01-11T11:22:07Z</dcterms:modified>
</cp:coreProperties>
</file>